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3" r:id="rId7"/>
    <p:sldId id="262" r:id="rId8"/>
    <p:sldId id="261" r:id="rId9"/>
    <p:sldId id="266" r:id="rId10"/>
    <p:sldId id="360" r:id="rId11"/>
    <p:sldId id="264" r:id="rId12"/>
    <p:sldId id="350" r:id="rId13"/>
    <p:sldId id="352" r:id="rId14"/>
    <p:sldId id="353" r:id="rId15"/>
    <p:sldId id="354" r:id="rId16"/>
    <p:sldId id="355" r:id="rId17"/>
    <p:sldId id="357" r:id="rId18"/>
    <p:sldId id="358" r:id="rId19"/>
    <p:sldId id="359" r:id="rId20"/>
    <p:sldId id="364" r:id="rId21"/>
    <p:sldId id="365" r:id="rId22"/>
    <p:sldId id="367" r:id="rId23"/>
    <p:sldId id="368" r:id="rId24"/>
    <p:sldId id="3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9AED8-46F9-4F4C-85BF-1D7E506546A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A2FD82E-3AAF-413C-B794-BD176CDB581C}">
      <dgm:prSet phldrT="[Text]" custT="1"/>
      <dgm:spPr/>
      <dgm:t>
        <a:bodyPr/>
        <a:lstStyle/>
        <a:p>
          <a:r>
            <a:rPr lang="en-US" sz="2400" dirty="0"/>
            <a:t>Impact</a:t>
          </a:r>
        </a:p>
      </dgm:t>
    </dgm:pt>
    <dgm:pt modelId="{77422611-9923-479C-BA41-373F2C08CBCA}" type="parTrans" cxnId="{33458122-1072-413C-B5C9-5A21632D2225}">
      <dgm:prSet/>
      <dgm:spPr/>
      <dgm:t>
        <a:bodyPr/>
        <a:lstStyle/>
        <a:p>
          <a:endParaRPr lang="en-US"/>
        </a:p>
      </dgm:t>
    </dgm:pt>
    <dgm:pt modelId="{8DDE5779-25AF-4D8C-A48D-57F546567C75}" type="sibTrans" cxnId="{33458122-1072-413C-B5C9-5A21632D2225}">
      <dgm:prSet/>
      <dgm:spPr/>
      <dgm:t>
        <a:bodyPr/>
        <a:lstStyle/>
        <a:p>
          <a:endParaRPr lang="en-US"/>
        </a:p>
      </dgm:t>
    </dgm:pt>
    <dgm:pt modelId="{B35BD96C-91A9-4393-8DCE-02C6DC05F913}">
      <dgm:prSet phldrT="[Text]"/>
      <dgm:spPr/>
      <dgm:t>
        <a:bodyPr/>
        <a:lstStyle/>
        <a:p>
          <a:r>
            <a:rPr lang="en-US" dirty="0">
              <a:latin typeface="+mn-lt"/>
            </a:rPr>
            <a:t>Updated Definition and Requirements for Beneficial Ownership</a:t>
          </a:r>
          <a:endParaRPr lang="en-US" dirty="0"/>
        </a:p>
      </dgm:t>
    </dgm:pt>
    <dgm:pt modelId="{25D82DE0-37D6-474D-A233-952734F47C60}" type="parTrans" cxnId="{2A6DA445-E796-4876-9AC6-EC9B671FABF1}">
      <dgm:prSet/>
      <dgm:spPr/>
      <dgm:t>
        <a:bodyPr/>
        <a:lstStyle/>
        <a:p>
          <a:endParaRPr lang="en-US"/>
        </a:p>
      </dgm:t>
    </dgm:pt>
    <dgm:pt modelId="{326A5C07-FC5B-4EA9-A20B-407E27399079}" type="sibTrans" cxnId="{2A6DA445-E796-4876-9AC6-EC9B671FABF1}">
      <dgm:prSet/>
      <dgm:spPr/>
      <dgm:t>
        <a:bodyPr/>
        <a:lstStyle/>
        <a:p>
          <a:endParaRPr lang="en-US"/>
        </a:p>
      </dgm:t>
    </dgm:pt>
    <dgm:pt modelId="{E7EBD12A-7051-438E-B124-07193D2CF7C3}">
      <dgm:prSet phldrT="[Text]"/>
      <dgm:spPr/>
      <dgm:t>
        <a:bodyPr/>
        <a:lstStyle/>
        <a:p>
          <a:r>
            <a:rPr lang="en-US" dirty="0">
              <a:latin typeface="+mn-lt"/>
            </a:rPr>
            <a:t>Additional Customer Due Diligence Requirement</a:t>
          </a:r>
          <a:endParaRPr lang="en-US" dirty="0"/>
        </a:p>
      </dgm:t>
    </dgm:pt>
    <dgm:pt modelId="{6424D93E-E8E6-44B0-BD76-98191A8AF8B9}" type="parTrans" cxnId="{39D4F9BB-D051-4E2F-AB45-27A8293F7FF9}">
      <dgm:prSet/>
      <dgm:spPr/>
      <dgm:t>
        <a:bodyPr/>
        <a:lstStyle/>
        <a:p>
          <a:endParaRPr lang="en-US"/>
        </a:p>
      </dgm:t>
    </dgm:pt>
    <dgm:pt modelId="{51E3A9CB-4794-4FC3-AD68-E90B90AE78C1}" type="sibTrans" cxnId="{39D4F9BB-D051-4E2F-AB45-27A8293F7FF9}">
      <dgm:prSet/>
      <dgm:spPr/>
      <dgm:t>
        <a:bodyPr/>
        <a:lstStyle/>
        <a:p>
          <a:endParaRPr lang="en-US"/>
        </a:p>
      </dgm:t>
    </dgm:pt>
    <dgm:pt modelId="{C6EA3D25-C6C1-4112-9AF9-C3D8DD1F2D72}">
      <dgm:prSet phldrT="[Text]"/>
      <dgm:spPr/>
      <dgm:t>
        <a:bodyPr/>
        <a:lstStyle/>
        <a:p>
          <a:r>
            <a:rPr lang="en-US" dirty="0">
              <a:latin typeface="+mn-lt"/>
            </a:rPr>
            <a:t>Beneficial Ownership Information Obtained at Account Opening</a:t>
          </a:r>
          <a:endParaRPr lang="en-US" dirty="0"/>
        </a:p>
      </dgm:t>
    </dgm:pt>
    <dgm:pt modelId="{07993513-622B-459A-8E7E-6C46B0ABD9FB}" type="parTrans" cxnId="{62E29D2B-7855-4772-A5F6-B3606B54CBA1}">
      <dgm:prSet/>
      <dgm:spPr/>
      <dgm:t>
        <a:bodyPr/>
        <a:lstStyle/>
        <a:p>
          <a:endParaRPr lang="en-US"/>
        </a:p>
      </dgm:t>
    </dgm:pt>
    <dgm:pt modelId="{47AB7631-3153-43BC-A79F-9CB468E01172}" type="sibTrans" cxnId="{62E29D2B-7855-4772-A5F6-B3606B54CBA1}">
      <dgm:prSet/>
      <dgm:spPr/>
      <dgm:t>
        <a:bodyPr/>
        <a:lstStyle/>
        <a:p>
          <a:endParaRPr lang="en-US"/>
        </a:p>
      </dgm:t>
    </dgm:pt>
    <dgm:pt modelId="{64FF2AB0-EC33-4997-9FAE-9EE648304A46}" type="pres">
      <dgm:prSet presAssocID="{B709AED8-46F9-4F4C-85BF-1D7E506546A2}" presName="cycle" presStyleCnt="0">
        <dgm:presLayoutVars>
          <dgm:chMax val="1"/>
          <dgm:dir/>
          <dgm:animLvl val="ctr"/>
          <dgm:resizeHandles val="exact"/>
        </dgm:presLayoutVars>
      </dgm:prSet>
      <dgm:spPr/>
    </dgm:pt>
    <dgm:pt modelId="{59FADDB4-9FFF-40E6-9BB8-CBFB9948FD65}" type="pres">
      <dgm:prSet presAssocID="{EA2FD82E-3AAF-413C-B794-BD176CDB581C}" presName="centerShape" presStyleLbl="node0" presStyleIdx="0" presStyleCnt="1"/>
      <dgm:spPr/>
    </dgm:pt>
    <dgm:pt modelId="{8832061E-F74C-43D9-805B-61959FA351F4}" type="pres">
      <dgm:prSet presAssocID="{25D82DE0-37D6-474D-A233-952734F47C60}" presName="parTrans" presStyleLbl="bgSibTrans2D1" presStyleIdx="0" presStyleCnt="3"/>
      <dgm:spPr/>
    </dgm:pt>
    <dgm:pt modelId="{8A33B0D6-2979-4785-BC65-4DF3633C7573}" type="pres">
      <dgm:prSet presAssocID="{B35BD96C-91A9-4393-8DCE-02C6DC05F913}" presName="node" presStyleLbl="node1" presStyleIdx="0" presStyleCnt="3">
        <dgm:presLayoutVars>
          <dgm:bulletEnabled val="1"/>
        </dgm:presLayoutVars>
      </dgm:prSet>
      <dgm:spPr/>
    </dgm:pt>
    <dgm:pt modelId="{349DBF81-C803-4588-912F-FBC3BBCD5826}" type="pres">
      <dgm:prSet presAssocID="{6424D93E-E8E6-44B0-BD76-98191A8AF8B9}" presName="parTrans" presStyleLbl="bgSibTrans2D1" presStyleIdx="1" presStyleCnt="3"/>
      <dgm:spPr/>
    </dgm:pt>
    <dgm:pt modelId="{BF0D707F-9C0B-40E8-A23F-2A3778BC1D8D}" type="pres">
      <dgm:prSet presAssocID="{E7EBD12A-7051-438E-B124-07193D2CF7C3}" presName="node" presStyleLbl="node1" presStyleIdx="1" presStyleCnt="3">
        <dgm:presLayoutVars>
          <dgm:bulletEnabled val="1"/>
        </dgm:presLayoutVars>
      </dgm:prSet>
      <dgm:spPr/>
    </dgm:pt>
    <dgm:pt modelId="{2C79F094-3F7A-4571-A121-1215BAAE0C65}" type="pres">
      <dgm:prSet presAssocID="{07993513-622B-459A-8E7E-6C46B0ABD9FB}" presName="parTrans" presStyleLbl="bgSibTrans2D1" presStyleIdx="2" presStyleCnt="3"/>
      <dgm:spPr/>
    </dgm:pt>
    <dgm:pt modelId="{8FD6DE48-FB7A-42A8-BB0C-51A5C0CA3CB5}" type="pres">
      <dgm:prSet presAssocID="{C6EA3D25-C6C1-4112-9AF9-C3D8DD1F2D72}" presName="node" presStyleLbl="node1" presStyleIdx="2" presStyleCnt="3">
        <dgm:presLayoutVars>
          <dgm:bulletEnabled val="1"/>
        </dgm:presLayoutVars>
      </dgm:prSet>
      <dgm:spPr/>
    </dgm:pt>
  </dgm:ptLst>
  <dgm:cxnLst>
    <dgm:cxn modelId="{A1B6B118-F767-44E0-8613-F2531C0DC06D}" type="presOf" srcId="{25D82DE0-37D6-474D-A233-952734F47C60}" destId="{8832061E-F74C-43D9-805B-61959FA351F4}" srcOrd="0" destOrd="0" presId="urn:microsoft.com/office/officeart/2005/8/layout/radial4"/>
    <dgm:cxn modelId="{33458122-1072-413C-B5C9-5A21632D2225}" srcId="{B709AED8-46F9-4F4C-85BF-1D7E506546A2}" destId="{EA2FD82E-3AAF-413C-B794-BD176CDB581C}" srcOrd="0" destOrd="0" parTransId="{77422611-9923-479C-BA41-373F2C08CBCA}" sibTransId="{8DDE5779-25AF-4D8C-A48D-57F546567C75}"/>
    <dgm:cxn modelId="{62E29D2B-7855-4772-A5F6-B3606B54CBA1}" srcId="{EA2FD82E-3AAF-413C-B794-BD176CDB581C}" destId="{C6EA3D25-C6C1-4112-9AF9-C3D8DD1F2D72}" srcOrd="2" destOrd="0" parTransId="{07993513-622B-459A-8E7E-6C46B0ABD9FB}" sibTransId="{47AB7631-3153-43BC-A79F-9CB468E01172}"/>
    <dgm:cxn modelId="{2A6DA445-E796-4876-9AC6-EC9B671FABF1}" srcId="{EA2FD82E-3AAF-413C-B794-BD176CDB581C}" destId="{B35BD96C-91A9-4393-8DCE-02C6DC05F913}" srcOrd="0" destOrd="0" parTransId="{25D82DE0-37D6-474D-A233-952734F47C60}" sibTransId="{326A5C07-FC5B-4EA9-A20B-407E27399079}"/>
    <dgm:cxn modelId="{D7E3A467-386C-4C26-8293-CD998153506A}" type="presOf" srcId="{C6EA3D25-C6C1-4112-9AF9-C3D8DD1F2D72}" destId="{8FD6DE48-FB7A-42A8-BB0C-51A5C0CA3CB5}" srcOrd="0" destOrd="0" presId="urn:microsoft.com/office/officeart/2005/8/layout/radial4"/>
    <dgm:cxn modelId="{CAA28049-4B03-4434-A7D5-31E59FD54F83}" type="presOf" srcId="{E7EBD12A-7051-438E-B124-07193D2CF7C3}" destId="{BF0D707F-9C0B-40E8-A23F-2A3778BC1D8D}" srcOrd="0" destOrd="0" presId="urn:microsoft.com/office/officeart/2005/8/layout/radial4"/>
    <dgm:cxn modelId="{7556DD4F-42B5-43D9-ABEB-6CD4D136D637}" type="presOf" srcId="{EA2FD82E-3AAF-413C-B794-BD176CDB581C}" destId="{59FADDB4-9FFF-40E6-9BB8-CBFB9948FD65}" srcOrd="0" destOrd="0" presId="urn:microsoft.com/office/officeart/2005/8/layout/radial4"/>
    <dgm:cxn modelId="{7DBD3474-727B-4371-B783-C96B5E7DF03D}" type="presOf" srcId="{B709AED8-46F9-4F4C-85BF-1D7E506546A2}" destId="{64FF2AB0-EC33-4997-9FAE-9EE648304A46}" srcOrd="0" destOrd="0" presId="urn:microsoft.com/office/officeart/2005/8/layout/radial4"/>
    <dgm:cxn modelId="{E21266A4-C44B-4C36-BA95-88D467C53532}" type="presOf" srcId="{07993513-622B-459A-8E7E-6C46B0ABD9FB}" destId="{2C79F094-3F7A-4571-A121-1215BAAE0C65}" srcOrd="0" destOrd="0" presId="urn:microsoft.com/office/officeart/2005/8/layout/radial4"/>
    <dgm:cxn modelId="{39D4F9BB-D051-4E2F-AB45-27A8293F7FF9}" srcId="{EA2FD82E-3AAF-413C-B794-BD176CDB581C}" destId="{E7EBD12A-7051-438E-B124-07193D2CF7C3}" srcOrd="1" destOrd="0" parTransId="{6424D93E-E8E6-44B0-BD76-98191A8AF8B9}" sibTransId="{51E3A9CB-4794-4FC3-AD68-E90B90AE78C1}"/>
    <dgm:cxn modelId="{4D224DE5-92F3-43FF-80D3-FF1C2D127B9A}" type="presOf" srcId="{B35BD96C-91A9-4393-8DCE-02C6DC05F913}" destId="{8A33B0D6-2979-4785-BC65-4DF3633C7573}" srcOrd="0" destOrd="0" presId="urn:microsoft.com/office/officeart/2005/8/layout/radial4"/>
    <dgm:cxn modelId="{F5AF50F8-4564-40CB-83D0-1FCE3DD6D4CB}" type="presOf" srcId="{6424D93E-E8E6-44B0-BD76-98191A8AF8B9}" destId="{349DBF81-C803-4588-912F-FBC3BBCD5826}" srcOrd="0" destOrd="0" presId="urn:microsoft.com/office/officeart/2005/8/layout/radial4"/>
    <dgm:cxn modelId="{FD143BAA-77AE-4172-BE95-990415579372}" type="presParOf" srcId="{64FF2AB0-EC33-4997-9FAE-9EE648304A46}" destId="{59FADDB4-9FFF-40E6-9BB8-CBFB9948FD65}" srcOrd="0" destOrd="0" presId="urn:microsoft.com/office/officeart/2005/8/layout/radial4"/>
    <dgm:cxn modelId="{E44369E2-9A8E-4DAE-84A1-431E8A35A0A7}" type="presParOf" srcId="{64FF2AB0-EC33-4997-9FAE-9EE648304A46}" destId="{8832061E-F74C-43D9-805B-61959FA351F4}" srcOrd="1" destOrd="0" presId="urn:microsoft.com/office/officeart/2005/8/layout/radial4"/>
    <dgm:cxn modelId="{F23F0804-787A-4D45-9392-F8637C152E28}" type="presParOf" srcId="{64FF2AB0-EC33-4997-9FAE-9EE648304A46}" destId="{8A33B0D6-2979-4785-BC65-4DF3633C7573}" srcOrd="2" destOrd="0" presId="urn:microsoft.com/office/officeart/2005/8/layout/radial4"/>
    <dgm:cxn modelId="{610A4940-F547-4E15-8A93-DA65F579B733}" type="presParOf" srcId="{64FF2AB0-EC33-4997-9FAE-9EE648304A46}" destId="{349DBF81-C803-4588-912F-FBC3BBCD5826}" srcOrd="3" destOrd="0" presId="urn:microsoft.com/office/officeart/2005/8/layout/radial4"/>
    <dgm:cxn modelId="{1FB489E3-7987-4942-94C8-A36FD9DE8671}" type="presParOf" srcId="{64FF2AB0-EC33-4997-9FAE-9EE648304A46}" destId="{BF0D707F-9C0B-40E8-A23F-2A3778BC1D8D}" srcOrd="4" destOrd="0" presId="urn:microsoft.com/office/officeart/2005/8/layout/radial4"/>
    <dgm:cxn modelId="{CD44A473-267F-4FD2-8FB3-4CED0016EEB9}" type="presParOf" srcId="{64FF2AB0-EC33-4997-9FAE-9EE648304A46}" destId="{2C79F094-3F7A-4571-A121-1215BAAE0C65}" srcOrd="5" destOrd="0" presId="urn:microsoft.com/office/officeart/2005/8/layout/radial4"/>
    <dgm:cxn modelId="{B010FEAF-F417-43A2-AB96-30A53BCF0809}" type="presParOf" srcId="{64FF2AB0-EC33-4997-9FAE-9EE648304A46}" destId="{8FD6DE48-FB7A-42A8-BB0C-51A5C0CA3CB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18016-451E-446F-8B35-B4BA209ED9D8}" type="doc">
      <dgm:prSet loTypeId="urn:microsoft.com/office/officeart/2005/8/layout/hList7" loCatId="list" qsTypeId="urn:microsoft.com/office/officeart/2005/8/quickstyle/simple1" qsCatId="simple" csTypeId="urn:microsoft.com/office/officeart/2005/8/colors/accent1_2" csCatId="accent1" phldr="1"/>
      <dgm:spPr/>
    </dgm:pt>
    <dgm:pt modelId="{186FF89F-1E4D-494F-88B6-EF692D871537}">
      <dgm:prSet phldrT="[Text]"/>
      <dgm:spPr/>
      <dgm:t>
        <a:bodyPr/>
        <a:lstStyle/>
        <a:p>
          <a:r>
            <a:rPr lang="en-US" dirty="0"/>
            <a:t>IDENTIFICATION</a:t>
          </a:r>
        </a:p>
      </dgm:t>
    </dgm:pt>
    <dgm:pt modelId="{01449A8A-1F66-4C39-937B-A8F721B0426D}" type="parTrans" cxnId="{B0F7D2AC-5F46-4AF5-B363-95654CDECE58}">
      <dgm:prSet/>
      <dgm:spPr/>
      <dgm:t>
        <a:bodyPr/>
        <a:lstStyle/>
        <a:p>
          <a:endParaRPr lang="en-US"/>
        </a:p>
      </dgm:t>
    </dgm:pt>
    <dgm:pt modelId="{FF28B217-9074-4C9E-B659-82B7A6E032CA}" type="sibTrans" cxnId="{B0F7D2AC-5F46-4AF5-B363-95654CDECE58}">
      <dgm:prSet/>
      <dgm:spPr/>
      <dgm:t>
        <a:bodyPr/>
        <a:lstStyle/>
        <a:p>
          <a:endParaRPr lang="en-US"/>
        </a:p>
      </dgm:t>
    </dgm:pt>
    <dgm:pt modelId="{0F61326A-DE9A-4D17-959D-E4D4AF462CAB}">
      <dgm:prSet phldrT="[Text]"/>
      <dgm:spPr/>
      <dgm:t>
        <a:bodyPr/>
        <a:lstStyle/>
        <a:p>
          <a:r>
            <a:rPr lang="en-US" dirty="0"/>
            <a:t>VERIFICATION</a:t>
          </a:r>
        </a:p>
      </dgm:t>
    </dgm:pt>
    <dgm:pt modelId="{84EE1A75-F742-4B4A-8C4F-7F007D54D1AE}" type="parTrans" cxnId="{D2753FEC-2E05-47A3-B2B9-7DDC38BDFDC3}">
      <dgm:prSet/>
      <dgm:spPr/>
      <dgm:t>
        <a:bodyPr/>
        <a:lstStyle/>
        <a:p>
          <a:endParaRPr lang="en-US"/>
        </a:p>
      </dgm:t>
    </dgm:pt>
    <dgm:pt modelId="{19A6AA26-DE7A-40BC-B956-7781FB76088E}" type="sibTrans" cxnId="{D2753FEC-2E05-47A3-B2B9-7DDC38BDFDC3}">
      <dgm:prSet/>
      <dgm:spPr/>
      <dgm:t>
        <a:bodyPr/>
        <a:lstStyle/>
        <a:p>
          <a:endParaRPr lang="en-US"/>
        </a:p>
      </dgm:t>
    </dgm:pt>
    <dgm:pt modelId="{33FF0940-8B56-492F-9381-BBB571620C53}">
      <dgm:prSet phldrT="[Text]"/>
      <dgm:spPr/>
      <dgm:t>
        <a:bodyPr/>
        <a:lstStyle/>
        <a:p>
          <a:r>
            <a:rPr lang="en-US" dirty="0"/>
            <a:t>CERTIFICATION</a:t>
          </a:r>
        </a:p>
      </dgm:t>
    </dgm:pt>
    <dgm:pt modelId="{627F5630-8067-4839-B190-C1A146AE9728}" type="parTrans" cxnId="{B382CCC9-1C2D-457B-84A3-8270F8DBBB55}">
      <dgm:prSet/>
      <dgm:spPr/>
      <dgm:t>
        <a:bodyPr/>
        <a:lstStyle/>
        <a:p>
          <a:endParaRPr lang="en-US"/>
        </a:p>
      </dgm:t>
    </dgm:pt>
    <dgm:pt modelId="{8C588661-E2E9-47A6-92B4-23554379950D}" type="sibTrans" cxnId="{B382CCC9-1C2D-457B-84A3-8270F8DBBB55}">
      <dgm:prSet/>
      <dgm:spPr/>
      <dgm:t>
        <a:bodyPr/>
        <a:lstStyle/>
        <a:p>
          <a:endParaRPr lang="en-US"/>
        </a:p>
      </dgm:t>
    </dgm:pt>
    <dgm:pt modelId="{3E2C3E9B-A9AA-43C4-BE50-8AF6F8D97086}" type="pres">
      <dgm:prSet presAssocID="{8C918016-451E-446F-8B35-B4BA209ED9D8}" presName="Name0" presStyleCnt="0">
        <dgm:presLayoutVars>
          <dgm:dir/>
          <dgm:resizeHandles val="exact"/>
        </dgm:presLayoutVars>
      </dgm:prSet>
      <dgm:spPr/>
    </dgm:pt>
    <dgm:pt modelId="{88D2FCAC-305B-4A3B-8A87-F2FA802FF8A5}" type="pres">
      <dgm:prSet presAssocID="{8C918016-451E-446F-8B35-B4BA209ED9D8}" presName="fgShape" presStyleLbl="fgShp" presStyleIdx="0" presStyleCnt="1"/>
      <dgm:spPr/>
    </dgm:pt>
    <dgm:pt modelId="{116FB4F0-8324-48BC-B98A-FDE246628448}" type="pres">
      <dgm:prSet presAssocID="{8C918016-451E-446F-8B35-B4BA209ED9D8}" presName="linComp" presStyleCnt="0"/>
      <dgm:spPr/>
    </dgm:pt>
    <dgm:pt modelId="{B3130572-061A-4B06-9C0A-81D39B2492A7}" type="pres">
      <dgm:prSet presAssocID="{186FF89F-1E4D-494F-88B6-EF692D871537}" presName="compNode" presStyleCnt="0"/>
      <dgm:spPr/>
    </dgm:pt>
    <dgm:pt modelId="{A5184DD3-E793-4051-9FA4-FD96A7A18135}" type="pres">
      <dgm:prSet presAssocID="{186FF89F-1E4D-494F-88B6-EF692D871537}" presName="bkgdShape" presStyleLbl="node1" presStyleIdx="0" presStyleCnt="3"/>
      <dgm:spPr/>
    </dgm:pt>
    <dgm:pt modelId="{EC3CC207-0EEC-474F-8615-261E08543D9B}" type="pres">
      <dgm:prSet presAssocID="{186FF89F-1E4D-494F-88B6-EF692D871537}" presName="nodeTx" presStyleLbl="node1" presStyleIdx="0" presStyleCnt="3">
        <dgm:presLayoutVars>
          <dgm:bulletEnabled val="1"/>
        </dgm:presLayoutVars>
      </dgm:prSet>
      <dgm:spPr/>
    </dgm:pt>
    <dgm:pt modelId="{AE60EDB4-791C-4B00-8D47-59016F356A5D}" type="pres">
      <dgm:prSet presAssocID="{186FF89F-1E4D-494F-88B6-EF692D871537}" presName="invisiNode" presStyleLbl="node1" presStyleIdx="0" presStyleCnt="3"/>
      <dgm:spPr/>
    </dgm:pt>
    <dgm:pt modelId="{18FD7FCB-19A5-4BB2-B146-8F3A038503F2}" type="pres">
      <dgm:prSet presAssocID="{186FF89F-1E4D-494F-88B6-EF692D871537}"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1D96EF0-01FF-4B1C-87E7-4FA1D73BD6F0}" type="pres">
      <dgm:prSet presAssocID="{FF28B217-9074-4C9E-B659-82B7A6E032CA}" presName="sibTrans" presStyleLbl="sibTrans2D1" presStyleIdx="0" presStyleCnt="0"/>
      <dgm:spPr/>
    </dgm:pt>
    <dgm:pt modelId="{2AFA086A-357A-4FBF-AFB7-6C11A0A3789A}" type="pres">
      <dgm:prSet presAssocID="{0F61326A-DE9A-4D17-959D-E4D4AF462CAB}" presName="compNode" presStyleCnt="0"/>
      <dgm:spPr/>
    </dgm:pt>
    <dgm:pt modelId="{89671B29-7E89-4261-98CE-36B700B56E7C}" type="pres">
      <dgm:prSet presAssocID="{0F61326A-DE9A-4D17-959D-E4D4AF462CAB}" presName="bkgdShape" presStyleLbl="node1" presStyleIdx="1" presStyleCnt="3" custLinFactNeighborX="0" custLinFactNeighborY="-3121"/>
      <dgm:spPr/>
    </dgm:pt>
    <dgm:pt modelId="{9A168B5D-99ED-433B-9CD7-2C216CBA766E}" type="pres">
      <dgm:prSet presAssocID="{0F61326A-DE9A-4D17-959D-E4D4AF462CAB}" presName="nodeTx" presStyleLbl="node1" presStyleIdx="1" presStyleCnt="3">
        <dgm:presLayoutVars>
          <dgm:bulletEnabled val="1"/>
        </dgm:presLayoutVars>
      </dgm:prSet>
      <dgm:spPr/>
    </dgm:pt>
    <dgm:pt modelId="{199A27F1-7F3C-4032-8DD7-9B2DCFF7DBEB}" type="pres">
      <dgm:prSet presAssocID="{0F61326A-DE9A-4D17-959D-E4D4AF462CAB}" presName="invisiNode" presStyleLbl="node1" presStyleIdx="1" presStyleCnt="3"/>
      <dgm:spPr/>
    </dgm:pt>
    <dgm:pt modelId="{994D2C92-5DB5-42BC-B1CA-8C0F544C0EB8}" type="pres">
      <dgm:prSet presAssocID="{0F61326A-DE9A-4D17-959D-E4D4AF462CA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C9FF4637-A1EF-40C8-90A3-F3C1FD29D9F1}" type="pres">
      <dgm:prSet presAssocID="{19A6AA26-DE7A-40BC-B956-7781FB76088E}" presName="sibTrans" presStyleLbl="sibTrans2D1" presStyleIdx="0" presStyleCnt="0"/>
      <dgm:spPr/>
    </dgm:pt>
    <dgm:pt modelId="{6DA237D4-74F8-4272-8EDE-ABA18476B6F3}" type="pres">
      <dgm:prSet presAssocID="{33FF0940-8B56-492F-9381-BBB571620C53}" presName="compNode" presStyleCnt="0"/>
      <dgm:spPr/>
    </dgm:pt>
    <dgm:pt modelId="{805CA6D7-ED0D-48BA-924E-F96033CAF6EB}" type="pres">
      <dgm:prSet presAssocID="{33FF0940-8B56-492F-9381-BBB571620C53}" presName="bkgdShape" presStyleLbl="node1" presStyleIdx="2" presStyleCnt="3"/>
      <dgm:spPr/>
    </dgm:pt>
    <dgm:pt modelId="{18480023-3DB4-4AD1-AF33-6BB6A6817DAE}" type="pres">
      <dgm:prSet presAssocID="{33FF0940-8B56-492F-9381-BBB571620C53}" presName="nodeTx" presStyleLbl="node1" presStyleIdx="2" presStyleCnt="3">
        <dgm:presLayoutVars>
          <dgm:bulletEnabled val="1"/>
        </dgm:presLayoutVars>
      </dgm:prSet>
      <dgm:spPr/>
    </dgm:pt>
    <dgm:pt modelId="{45051A5C-3245-4037-933A-D0C90F6745A7}" type="pres">
      <dgm:prSet presAssocID="{33FF0940-8B56-492F-9381-BBB571620C53}" presName="invisiNode" presStyleLbl="node1" presStyleIdx="2" presStyleCnt="3"/>
      <dgm:spPr/>
    </dgm:pt>
    <dgm:pt modelId="{E33AE0E4-A091-4D58-AD09-E99E0F2C5654}" type="pres">
      <dgm:prSet presAssocID="{33FF0940-8B56-492F-9381-BBB571620C53}" presName="imagNode" presStyleLbl="fgImgPlace1" presStyleIdx="2" presStyleCnt="3"/>
      <dgm:spPr>
        <a:blipFill rotWithShape="1">
          <a:blip xmlns:r="http://schemas.openxmlformats.org/officeDocument/2006/relationships" r:embed="rId3"/>
          <a:srcRect/>
          <a:stretch>
            <a:fillRect/>
          </a:stretch>
        </a:blipFill>
      </dgm:spPr>
    </dgm:pt>
  </dgm:ptLst>
  <dgm:cxnLst>
    <dgm:cxn modelId="{0A921A0D-2286-4549-AFEE-AF16F7990FF1}" type="presOf" srcId="{19A6AA26-DE7A-40BC-B956-7781FB76088E}" destId="{C9FF4637-A1EF-40C8-90A3-F3C1FD29D9F1}" srcOrd="0" destOrd="0" presId="urn:microsoft.com/office/officeart/2005/8/layout/hList7"/>
    <dgm:cxn modelId="{76233620-1FA3-44F2-8D6B-4DD705F3319E}" type="presOf" srcId="{186FF89F-1E4D-494F-88B6-EF692D871537}" destId="{A5184DD3-E793-4051-9FA4-FD96A7A18135}" srcOrd="0" destOrd="0" presId="urn:microsoft.com/office/officeart/2005/8/layout/hList7"/>
    <dgm:cxn modelId="{9519F830-7E8F-4066-8DAF-14A05C0FD32D}" type="presOf" srcId="{186FF89F-1E4D-494F-88B6-EF692D871537}" destId="{EC3CC207-0EEC-474F-8615-261E08543D9B}" srcOrd="1" destOrd="0" presId="urn:microsoft.com/office/officeart/2005/8/layout/hList7"/>
    <dgm:cxn modelId="{4CB19B66-2C3D-4D4F-8E60-600F39D4722D}" type="presOf" srcId="{8C918016-451E-446F-8B35-B4BA209ED9D8}" destId="{3E2C3E9B-A9AA-43C4-BE50-8AF6F8D97086}" srcOrd="0" destOrd="0" presId="urn:microsoft.com/office/officeart/2005/8/layout/hList7"/>
    <dgm:cxn modelId="{08A1887C-6832-4303-B177-8C9BF5B469A0}" type="presOf" srcId="{FF28B217-9074-4C9E-B659-82B7A6E032CA}" destId="{61D96EF0-01FF-4B1C-87E7-4FA1D73BD6F0}" srcOrd="0" destOrd="0" presId="urn:microsoft.com/office/officeart/2005/8/layout/hList7"/>
    <dgm:cxn modelId="{A9CC8784-CCD4-4066-99EE-915C85AFE067}" type="presOf" srcId="{33FF0940-8B56-492F-9381-BBB571620C53}" destId="{805CA6D7-ED0D-48BA-924E-F96033CAF6EB}" srcOrd="0" destOrd="0" presId="urn:microsoft.com/office/officeart/2005/8/layout/hList7"/>
    <dgm:cxn modelId="{CF699AAB-1CAE-4EDC-80D5-7C0275E4474D}" type="presOf" srcId="{0F61326A-DE9A-4D17-959D-E4D4AF462CAB}" destId="{9A168B5D-99ED-433B-9CD7-2C216CBA766E}" srcOrd="1" destOrd="0" presId="urn:microsoft.com/office/officeart/2005/8/layout/hList7"/>
    <dgm:cxn modelId="{B0F7D2AC-5F46-4AF5-B363-95654CDECE58}" srcId="{8C918016-451E-446F-8B35-B4BA209ED9D8}" destId="{186FF89F-1E4D-494F-88B6-EF692D871537}" srcOrd="0" destOrd="0" parTransId="{01449A8A-1F66-4C39-937B-A8F721B0426D}" sibTransId="{FF28B217-9074-4C9E-B659-82B7A6E032CA}"/>
    <dgm:cxn modelId="{B382CCC9-1C2D-457B-84A3-8270F8DBBB55}" srcId="{8C918016-451E-446F-8B35-B4BA209ED9D8}" destId="{33FF0940-8B56-492F-9381-BBB571620C53}" srcOrd="2" destOrd="0" parTransId="{627F5630-8067-4839-B190-C1A146AE9728}" sibTransId="{8C588661-E2E9-47A6-92B4-23554379950D}"/>
    <dgm:cxn modelId="{3E1A8DDD-C6C8-4101-8DE4-EE1A8966E8DD}" type="presOf" srcId="{0F61326A-DE9A-4D17-959D-E4D4AF462CAB}" destId="{89671B29-7E89-4261-98CE-36B700B56E7C}" srcOrd="0" destOrd="0" presId="urn:microsoft.com/office/officeart/2005/8/layout/hList7"/>
    <dgm:cxn modelId="{884655E4-E7BB-4DA3-8775-85B3EF4CA85C}" type="presOf" srcId="{33FF0940-8B56-492F-9381-BBB571620C53}" destId="{18480023-3DB4-4AD1-AF33-6BB6A6817DAE}" srcOrd="1" destOrd="0" presId="urn:microsoft.com/office/officeart/2005/8/layout/hList7"/>
    <dgm:cxn modelId="{D2753FEC-2E05-47A3-B2B9-7DDC38BDFDC3}" srcId="{8C918016-451E-446F-8B35-B4BA209ED9D8}" destId="{0F61326A-DE9A-4D17-959D-E4D4AF462CAB}" srcOrd="1" destOrd="0" parTransId="{84EE1A75-F742-4B4A-8C4F-7F007D54D1AE}" sibTransId="{19A6AA26-DE7A-40BC-B956-7781FB76088E}"/>
    <dgm:cxn modelId="{6D7A8B29-C972-4FBE-A283-B9110731C400}" type="presParOf" srcId="{3E2C3E9B-A9AA-43C4-BE50-8AF6F8D97086}" destId="{88D2FCAC-305B-4A3B-8A87-F2FA802FF8A5}" srcOrd="0" destOrd="0" presId="urn:microsoft.com/office/officeart/2005/8/layout/hList7"/>
    <dgm:cxn modelId="{0CCFD737-DF18-4EED-BE77-75D3057A68A1}" type="presParOf" srcId="{3E2C3E9B-A9AA-43C4-BE50-8AF6F8D97086}" destId="{116FB4F0-8324-48BC-B98A-FDE246628448}" srcOrd="1" destOrd="0" presId="urn:microsoft.com/office/officeart/2005/8/layout/hList7"/>
    <dgm:cxn modelId="{7DF757AC-FD86-4F0D-87F3-985697E8BFA9}" type="presParOf" srcId="{116FB4F0-8324-48BC-B98A-FDE246628448}" destId="{B3130572-061A-4B06-9C0A-81D39B2492A7}" srcOrd="0" destOrd="0" presId="urn:microsoft.com/office/officeart/2005/8/layout/hList7"/>
    <dgm:cxn modelId="{393726CB-E25E-4324-8287-1BE537EB010F}" type="presParOf" srcId="{B3130572-061A-4B06-9C0A-81D39B2492A7}" destId="{A5184DD3-E793-4051-9FA4-FD96A7A18135}" srcOrd="0" destOrd="0" presId="urn:microsoft.com/office/officeart/2005/8/layout/hList7"/>
    <dgm:cxn modelId="{FD9CD71B-D163-4435-B978-81EE1552F225}" type="presParOf" srcId="{B3130572-061A-4B06-9C0A-81D39B2492A7}" destId="{EC3CC207-0EEC-474F-8615-261E08543D9B}" srcOrd="1" destOrd="0" presId="urn:microsoft.com/office/officeart/2005/8/layout/hList7"/>
    <dgm:cxn modelId="{AD87651D-A5DF-4FD5-B783-19E44DA1FB65}" type="presParOf" srcId="{B3130572-061A-4B06-9C0A-81D39B2492A7}" destId="{AE60EDB4-791C-4B00-8D47-59016F356A5D}" srcOrd="2" destOrd="0" presId="urn:microsoft.com/office/officeart/2005/8/layout/hList7"/>
    <dgm:cxn modelId="{62E1678A-C51F-438D-BB8E-AB46AF3AB76F}" type="presParOf" srcId="{B3130572-061A-4B06-9C0A-81D39B2492A7}" destId="{18FD7FCB-19A5-4BB2-B146-8F3A038503F2}" srcOrd="3" destOrd="0" presId="urn:microsoft.com/office/officeart/2005/8/layout/hList7"/>
    <dgm:cxn modelId="{20145D92-2BE9-4415-83E8-FBA224B6D61F}" type="presParOf" srcId="{116FB4F0-8324-48BC-B98A-FDE246628448}" destId="{61D96EF0-01FF-4B1C-87E7-4FA1D73BD6F0}" srcOrd="1" destOrd="0" presId="urn:microsoft.com/office/officeart/2005/8/layout/hList7"/>
    <dgm:cxn modelId="{E63340A6-D83D-44B5-A41C-9CADC528CF1D}" type="presParOf" srcId="{116FB4F0-8324-48BC-B98A-FDE246628448}" destId="{2AFA086A-357A-4FBF-AFB7-6C11A0A3789A}" srcOrd="2" destOrd="0" presId="urn:microsoft.com/office/officeart/2005/8/layout/hList7"/>
    <dgm:cxn modelId="{051B5F25-36D0-4A09-8350-E8C9387B3F49}" type="presParOf" srcId="{2AFA086A-357A-4FBF-AFB7-6C11A0A3789A}" destId="{89671B29-7E89-4261-98CE-36B700B56E7C}" srcOrd="0" destOrd="0" presId="urn:microsoft.com/office/officeart/2005/8/layout/hList7"/>
    <dgm:cxn modelId="{C9037DC3-0A3C-4B5F-A396-35B0C79B1FD3}" type="presParOf" srcId="{2AFA086A-357A-4FBF-AFB7-6C11A0A3789A}" destId="{9A168B5D-99ED-433B-9CD7-2C216CBA766E}" srcOrd="1" destOrd="0" presId="urn:microsoft.com/office/officeart/2005/8/layout/hList7"/>
    <dgm:cxn modelId="{6C901E1E-5BCD-49D3-879C-CF4BD6551098}" type="presParOf" srcId="{2AFA086A-357A-4FBF-AFB7-6C11A0A3789A}" destId="{199A27F1-7F3C-4032-8DD7-9B2DCFF7DBEB}" srcOrd="2" destOrd="0" presId="urn:microsoft.com/office/officeart/2005/8/layout/hList7"/>
    <dgm:cxn modelId="{2AFA53E2-5630-45A9-97DB-997F5D300A8E}" type="presParOf" srcId="{2AFA086A-357A-4FBF-AFB7-6C11A0A3789A}" destId="{994D2C92-5DB5-42BC-B1CA-8C0F544C0EB8}" srcOrd="3" destOrd="0" presId="urn:microsoft.com/office/officeart/2005/8/layout/hList7"/>
    <dgm:cxn modelId="{640D9257-059B-4EF9-B456-B97FFF6D80E7}" type="presParOf" srcId="{116FB4F0-8324-48BC-B98A-FDE246628448}" destId="{C9FF4637-A1EF-40C8-90A3-F3C1FD29D9F1}" srcOrd="3" destOrd="0" presId="urn:microsoft.com/office/officeart/2005/8/layout/hList7"/>
    <dgm:cxn modelId="{E4845DDD-679B-44A1-AB1E-658B25CE40D9}" type="presParOf" srcId="{116FB4F0-8324-48BC-B98A-FDE246628448}" destId="{6DA237D4-74F8-4272-8EDE-ABA18476B6F3}" srcOrd="4" destOrd="0" presId="urn:microsoft.com/office/officeart/2005/8/layout/hList7"/>
    <dgm:cxn modelId="{59CDC174-99C5-4E49-A808-9341A1F56873}" type="presParOf" srcId="{6DA237D4-74F8-4272-8EDE-ABA18476B6F3}" destId="{805CA6D7-ED0D-48BA-924E-F96033CAF6EB}" srcOrd="0" destOrd="0" presId="urn:microsoft.com/office/officeart/2005/8/layout/hList7"/>
    <dgm:cxn modelId="{CEE8F8D1-E783-4FB7-A409-49E9474B0FB2}" type="presParOf" srcId="{6DA237D4-74F8-4272-8EDE-ABA18476B6F3}" destId="{18480023-3DB4-4AD1-AF33-6BB6A6817DAE}" srcOrd="1" destOrd="0" presId="urn:microsoft.com/office/officeart/2005/8/layout/hList7"/>
    <dgm:cxn modelId="{CD62E69A-AEE0-4486-9661-5C5D9BA3916F}" type="presParOf" srcId="{6DA237D4-74F8-4272-8EDE-ABA18476B6F3}" destId="{45051A5C-3245-4037-933A-D0C90F6745A7}" srcOrd="2" destOrd="0" presId="urn:microsoft.com/office/officeart/2005/8/layout/hList7"/>
    <dgm:cxn modelId="{59B3238A-DD5B-4509-8C99-A8CE7CE76C94}" type="presParOf" srcId="{6DA237D4-74F8-4272-8EDE-ABA18476B6F3}" destId="{E33AE0E4-A091-4D58-AD09-E99E0F2C565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3252A-1B9D-45F0-81FA-FED04581A805}" type="doc">
      <dgm:prSet loTypeId="urn:microsoft.com/office/officeart/2005/8/layout/chart3" loCatId="relationship" qsTypeId="urn:microsoft.com/office/officeart/2005/8/quickstyle/simple1" qsCatId="simple" csTypeId="urn:microsoft.com/office/officeart/2005/8/colors/accent1_2" csCatId="accent1" phldr="1"/>
      <dgm:spPr/>
    </dgm:pt>
    <dgm:pt modelId="{5EA67819-E641-4A64-951C-B0D9061824FC}">
      <dgm:prSet phldrT="[Text]" custT="1"/>
      <dgm:spPr>
        <a:solidFill>
          <a:srgbClr val="0070C0"/>
        </a:solidFill>
      </dgm:spPr>
      <dgm:t>
        <a:bodyPr/>
        <a:lstStyle/>
        <a:p>
          <a:r>
            <a:rPr lang="en-US" sz="1200" b="1" dirty="0"/>
            <a:t>Legal Entity Customers</a:t>
          </a:r>
        </a:p>
      </dgm:t>
    </dgm:pt>
    <dgm:pt modelId="{C47A8616-796E-40D3-84FD-B077792141A3}" type="parTrans" cxnId="{4867E88C-877D-4232-A634-8D4022E67463}">
      <dgm:prSet/>
      <dgm:spPr/>
      <dgm:t>
        <a:bodyPr/>
        <a:lstStyle/>
        <a:p>
          <a:endParaRPr lang="en-US" sz="1400"/>
        </a:p>
      </dgm:t>
    </dgm:pt>
    <dgm:pt modelId="{322C6FED-94B6-4EAA-BF5D-300248108B4F}" type="sibTrans" cxnId="{4867E88C-877D-4232-A634-8D4022E67463}">
      <dgm:prSet/>
      <dgm:spPr/>
      <dgm:t>
        <a:bodyPr/>
        <a:lstStyle/>
        <a:p>
          <a:endParaRPr lang="en-US" sz="1400"/>
        </a:p>
      </dgm:t>
    </dgm:pt>
    <dgm:pt modelId="{9672836B-63B3-43CF-91AC-C8890904813D}">
      <dgm:prSet phldrT="[Text]" custT="1"/>
      <dgm:spPr/>
      <dgm:t>
        <a:bodyPr/>
        <a:lstStyle/>
        <a:p>
          <a:r>
            <a:rPr lang="en-US" sz="1200" dirty="0"/>
            <a:t>Non- Statutory Trusts</a:t>
          </a:r>
        </a:p>
      </dgm:t>
    </dgm:pt>
    <dgm:pt modelId="{6B1EB418-4234-468B-AD05-D307B5051A50}" type="parTrans" cxnId="{C875CACB-2702-48CC-AF67-182EB6BC4B23}">
      <dgm:prSet/>
      <dgm:spPr/>
      <dgm:t>
        <a:bodyPr/>
        <a:lstStyle/>
        <a:p>
          <a:endParaRPr lang="en-US" sz="1400"/>
        </a:p>
      </dgm:t>
    </dgm:pt>
    <dgm:pt modelId="{C3CF1A6E-CD42-4B62-907F-7BFAB04C7A6D}" type="sibTrans" cxnId="{C875CACB-2702-48CC-AF67-182EB6BC4B23}">
      <dgm:prSet/>
      <dgm:spPr/>
      <dgm:t>
        <a:bodyPr/>
        <a:lstStyle/>
        <a:p>
          <a:endParaRPr lang="en-US" sz="1400"/>
        </a:p>
      </dgm:t>
    </dgm:pt>
    <dgm:pt modelId="{1DE45541-64AB-4801-B49C-5933DEFF74BB}">
      <dgm:prSet phldrT="[Text]" custT="1"/>
      <dgm:spPr/>
      <dgm:t>
        <a:bodyPr/>
        <a:lstStyle/>
        <a:p>
          <a:r>
            <a:rPr lang="en-US" sz="1200" dirty="0"/>
            <a:t>Individuals</a:t>
          </a:r>
        </a:p>
      </dgm:t>
    </dgm:pt>
    <dgm:pt modelId="{DF46AA87-4559-4F4A-98EB-B4643BE7347D}" type="parTrans" cxnId="{76AB2806-58F6-4A85-BB38-C2D21B61F830}">
      <dgm:prSet/>
      <dgm:spPr/>
      <dgm:t>
        <a:bodyPr/>
        <a:lstStyle/>
        <a:p>
          <a:endParaRPr lang="en-US" sz="1400"/>
        </a:p>
      </dgm:t>
    </dgm:pt>
    <dgm:pt modelId="{B3E96D1F-0B5D-4547-B35F-6277AEA24983}" type="sibTrans" cxnId="{76AB2806-58F6-4A85-BB38-C2D21B61F830}">
      <dgm:prSet/>
      <dgm:spPr/>
      <dgm:t>
        <a:bodyPr/>
        <a:lstStyle/>
        <a:p>
          <a:endParaRPr lang="en-US" sz="1400"/>
        </a:p>
      </dgm:t>
    </dgm:pt>
    <dgm:pt modelId="{DD40E0CF-B9D5-4DD6-BB63-D6FCB67F6171}" type="pres">
      <dgm:prSet presAssocID="{5063252A-1B9D-45F0-81FA-FED04581A805}" presName="compositeShape" presStyleCnt="0">
        <dgm:presLayoutVars>
          <dgm:chMax val="7"/>
          <dgm:dir/>
          <dgm:resizeHandles val="exact"/>
        </dgm:presLayoutVars>
      </dgm:prSet>
      <dgm:spPr/>
    </dgm:pt>
    <dgm:pt modelId="{87DB6ED3-4FFF-461A-BDBD-CAF34A0339CC}" type="pres">
      <dgm:prSet presAssocID="{5063252A-1B9D-45F0-81FA-FED04581A805}" presName="wedge1" presStyleLbl="node1" presStyleIdx="0" presStyleCnt="3"/>
      <dgm:spPr/>
    </dgm:pt>
    <dgm:pt modelId="{D2332182-051B-4889-9EC3-0BFDAD9384FC}" type="pres">
      <dgm:prSet presAssocID="{5063252A-1B9D-45F0-81FA-FED04581A805}" presName="wedge1Tx" presStyleLbl="node1" presStyleIdx="0" presStyleCnt="3">
        <dgm:presLayoutVars>
          <dgm:chMax val="0"/>
          <dgm:chPref val="0"/>
          <dgm:bulletEnabled val="1"/>
        </dgm:presLayoutVars>
      </dgm:prSet>
      <dgm:spPr/>
    </dgm:pt>
    <dgm:pt modelId="{ABA08CD7-DF74-4FC4-9310-CB3F8612BD5D}" type="pres">
      <dgm:prSet presAssocID="{5063252A-1B9D-45F0-81FA-FED04581A805}" presName="wedge2" presStyleLbl="node1" presStyleIdx="1" presStyleCnt="3"/>
      <dgm:spPr/>
    </dgm:pt>
    <dgm:pt modelId="{14361B82-BE91-4B66-8C09-747F0973F0AE}" type="pres">
      <dgm:prSet presAssocID="{5063252A-1B9D-45F0-81FA-FED04581A805}" presName="wedge2Tx" presStyleLbl="node1" presStyleIdx="1" presStyleCnt="3">
        <dgm:presLayoutVars>
          <dgm:chMax val="0"/>
          <dgm:chPref val="0"/>
          <dgm:bulletEnabled val="1"/>
        </dgm:presLayoutVars>
      </dgm:prSet>
      <dgm:spPr/>
    </dgm:pt>
    <dgm:pt modelId="{9F7DE9A6-3D5C-43F0-88C5-61F98B645276}" type="pres">
      <dgm:prSet presAssocID="{5063252A-1B9D-45F0-81FA-FED04581A805}" presName="wedge3" presStyleLbl="node1" presStyleIdx="2" presStyleCnt="3" custScaleY="100001"/>
      <dgm:spPr/>
    </dgm:pt>
    <dgm:pt modelId="{07728221-3D24-4ECC-BB69-21F735504BC3}" type="pres">
      <dgm:prSet presAssocID="{5063252A-1B9D-45F0-81FA-FED04581A805}" presName="wedge3Tx" presStyleLbl="node1" presStyleIdx="2" presStyleCnt="3">
        <dgm:presLayoutVars>
          <dgm:chMax val="0"/>
          <dgm:chPref val="0"/>
          <dgm:bulletEnabled val="1"/>
        </dgm:presLayoutVars>
      </dgm:prSet>
      <dgm:spPr/>
    </dgm:pt>
  </dgm:ptLst>
  <dgm:cxnLst>
    <dgm:cxn modelId="{76AB2806-58F6-4A85-BB38-C2D21B61F830}" srcId="{5063252A-1B9D-45F0-81FA-FED04581A805}" destId="{1DE45541-64AB-4801-B49C-5933DEFF74BB}" srcOrd="2" destOrd="0" parTransId="{DF46AA87-4559-4F4A-98EB-B4643BE7347D}" sibTransId="{B3E96D1F-0B5D-4547-B35F-6277AEA24983}"/>
    <dgm:cxn modelId="{DA77852A-339B-43C3-9A6C-61739AF8103F}" type="presOf" srcId="{9672836B-63B3-43CF-91AC-C8890904813D}" destId="{ABA08CD7-DF74-4FC4-9310-CB3F8612BD5D}" srcOrd="0" destOrd="0" presId="urn:microsoft.com/office/officeart/2005/8/layout/chart3"/>
    <dgm:cxn modelId="{8EF23766-0FFB-4B62-9BA0-17749894B81B}" type="presOf" srcId="{5EA67819-E641-4A64-951C-B0D9061824FC}" destId="{D2332182-051B-4889-9EC3-0BFDAD9384FC}" srcOrd="1" destOrd="0" presId="urn:microsoft.com/office/officeart/2005/8/layout/chart3"/>
    <dgm:cxn modelId="{E4387749-3B79-4CD7-99AE-ADF6544ECEDC}" type="presOf" srcId="{9672836B-63B3-43CF-91AC-C8890904813D}" destId="{14361B82-BE91-4B66-8C09-747F0973F0AE}" srcOrd="1" destOrd="0" presId="urn:microsoft.com/office/officeart/2005/8/layout/chart3"/>
    <dgm:cxn modelId="{4867E88C-877D-4232-A634-8D4022E67463}" srcId="{5063252A-1B9D-45F0-81FA-FED04581A805}" destId="{5EA67819-E641-4A64-951C-B0D9061824FC}" srcOrd="0" destOrd="0" parTransId="{C47A8616-796E-40D3-84FD-B077792141A3}" sibTransId="{322C6FED-94B6-4EAA-BF5D-300248108B4F}"/>
    <dgm:cxn modelId="{29898798-2AF8-41BD-A8E1-5E6D7A492271}" type="presOf" srcId="{1DE45541-64AB-4801-B49C-5933DEFF74BB}" destId="{9F7DE9A6-3D5C-43F0-88C5-61F98B645276}" srcOrd="0" destOrd="0" presId="urn:microsoft.com/office/officeart/2005/8/layout/chart3"/>
    <dgm:cxn modelId="{576FA0A5-E796-49FE-AD65-14F872417A23}" type="presOf" srcId="{5EA67819-E641-4A64-951C-B0D9061824FC}" destId="{87DB6ED3-4FFF-461A-BDBD-CAF34A0339CC}" srcOrd="0" destOrd="0" presId="urn:microsoft.com/office/officeart/2005/8/layout/chart3"/>
    <dgm:cxn modelId="{F3D50BBD-8303-493D-8641-F5C99A9DC73D}" type="presOf" srcId="{5063252A-1B9D-45F0-81FA-FED04581A805}" destId="{DD40E0CF-B9D5-4DD6-BB63-D6FCB67F6171}" srcOrd="0" destOrd="0" presId="urn:microsoft.com/office/officeart/2005/8/layout/chart3"/>
    <dgm:cxn modelId="{C875CACB-2702-48CC-AF67-182EB6BC4B23}" srcId="{5063252A-1B9D-45F0-81FA-FED04581A805}" destId="{9672836B-63B3-43CF-91AC-C8890904813D}" srcOrd="1" destOrd="0" parTransId="{6B1EB418-4234-468B-AD05-D307B5051A50}" sibTransId="{C3CF1A6E-CD42-4B62-907F-7BFAB04C7A6D}"/>
    <dgm:cxn modelId="{9CA5E4F7-11A4-43B3-B1AD-25D1311558E5}" type="presOf" srcId="{1DE45541-64AB-4801-B49C-5933DEFF74BB}" destId="{07728221-3D24-4ECC-BB69-21F735504BC3}" srcOrd="1" destOrd="0" presId="urn:microsoft.com/office/officeart/2005/8/layout/chart3"/>
    <dgm:cxn modelId="{B84CE048-B4FC-4E0A-A558-D893CAD83721}" type="presParOf" srcId="{DD40E0CF-B9D5-4DD6-BB63-D6FCB67F6171}" destId="{87DB6ED3-4FFF-461A-BDBD-CAF34A0339CC}" srcOrd="0" destOrd="0" presId="urn:microsoft.com/office/officeart/2005/8/layout/chart3"/>
    <dgm:cxn modelId="{E11FD3D6-72EE-4CE9-B5C7-323BDB56FB2A}" type="presParOf" srcId="{DD40E0CF-B9D5-4DD6-BB63-D6FCB67F6171}" destId="{D2332182-051B-4889-9EC3-0BFDAD9384FC}" srcOrd="1" destOrd="0" presId="urn:microsoft.com/office/officeart/2005/8/layout/chart3"/>
    <dgm:cxn modelId="{953733B2-2E63-4514-8BB8-FEC0E4CDE89F}" type="presParOf" srcId="{DD40E0CF-B9D5-4DD6-BB63-D6FCB67F6171}" destId="{ABA08CD7-DF74-4FC4-9310-CB3F8612BD5D}" srcOrd="2" destOrd="0" presId="urn:microsoft.com/office/officeart/2005/8/layout/chart3"/>
    <dgm:cxn modelId="{F3F2D554-35D4-4DF6-B5ED-F401A3A71390}" type="presParOf" srcId="{DD40E0CF-B9D5-4DD6-BB63-D6FCB67F6171}" destId="{14361B82-BE91-4B66-8C09-747F0973F0AE}" srcOrd="3" destOrd="0" presId="urn:microsoft.com/office/officeart/2005/8/layout/chart3"/>
    <dgm:cxn modelId="{21466C00-A36B-4FC2-92AB-54CB9AA65FD9}" type="presParOf" srcId="{DD40E0CF-B9D5-4DD6-BB63-D6FCB67F6171}" destId="{9F7DE9A6-3D5C-43F0-88C5-61F98B645276}" srcOrd="4" destOrd="0" presId="urn:microsoft.com/office/officeart/2005/8/layout/chart3"/>
    <dgm:cxn modelId="{430ADEC6-5002-4827-9201-5515CE279AE8}" type="presParOf" srcId="{DD40E0CF-B9D5-4DD6-BB63-D6FCB67F6171}" destId="{07728221-3D24-4ECC-BB69-21F735504BC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F67B9-922B-4F2D-A1DA-E0270710FD66}" type="doc">
      <dgm:prSet loTypeId="urn:microsoft.com/office/officeart/2005/8/layout/hList6" loCatId="list" qsTypeId="urn:microsoft.com/office/officeart/2005/8/quickstyle/simple4" qsCatId="simple" csTypeId="urn:microsoft.com/office/officeart/2005/8/colors/colorful2" csCatId="colorful" phldr="1"/>
      <dgm:spPr/>
      <dgm:t>
        <a:bodyPr/>
        <a:lstStyle/>
        <a:p>
          <a:endParaRPr lang="en-US"/>
        </a:p>
      </dgm:t>
    </dgm:pt>
    <dgm:pt modelId="{A96CF594-14EA-4465-8BA5-9B0EFA5E6109}">
      <dgm:prSet phldrT="[Text]" custT="1"/>
      <dgm:spPr/>
      <dgm:t>
        <a:bodyPr/>
        <a:lstStyle/>
        <a:p>
          <a:pPr>
            <a:lnSpc>
              <a:spcPct val="90000"/>
            </a:lnSpc>
            <a:spcAft>
              <a:spcPct val="35000"/>
            </a:spcAft>
          </a:pPr>
          <a:r>
            <a:rPr lang="en-US" sz="1200" b="1" dirty="0"/>
            <a:t>Legal Entity Customers</a:t>
          </a:r>
        </a:p>
        <a:p>
          <a:pPr>
            <a:lnSpc>
              <a:spcPct val="90000"/>
            </a:lnSpc>
            <a:spcAft>
              <a:spcPct val="35000"/>
            </a:spcAft>
          </a:pPr>
          <a:endParaRPr lang="en-US" sz="1200" b="1" dirty="0"/>
        </a:p>
        <a:p>
          <a:pPr>
            <a:lnSpc>
              <a:spcPct val="100000"/>
            </a:lnSpc>
            <a:spcAft>
              <a:spcPts val="0"/>
            </a:spcAft>
          </a:pPr>
          <a:endParaRPr lang="en-US" sz="900" b="1" dirty="0"/>
        </a:p>
        <a:p>
          <a:pPr>
            <a:lnSpc>
              <a:spcPct val="100000"/>
            </a:lnSpc>
            <a:spcAft>
              <a:spcPts val="0"/>
            </a:spcAft>
          </a:pPr>
          <a:endParaRPr lang="en-US" sz="900" b="1" dirty="0"/>
        </a:p>
        <a:p>
          <a:pPr>
            <a:lnSpc>
              <a:spcPct val="100000"/>
            </a:lnSpc>
            <a:spcAft>
              <a:spcPts val="0"/>
            </a:spcAft>
          </a:pPr>
          <a:r>
            <a:rPr lang="en-US" sz="1000" b="1" dirty="0"/>
            <a:t>Beneficial Owner</a:t>
          </a:r>
        </a:p>
        <a:p>
          <a:pPr>
            <a:lnSpc>
              <a:spcPct val="100000"/>
            </a:lnSpc>
            <a:spcAft>
              <a:spcPts val="0"/>
            </a:spcAft>
          </a:pPr>
          <a:r>
            <a:rPr lang="en-US" sz="1000" b="1" dirty="0"/>
            <a:t> +</a:t>
          </a:r>
        </a:p>
        <a:p>
          <a:pPr>
            <a:lnSpc>
              <a:spcPct val="100000"/>
            </a:lnSpc>
            <a:spcAft>
              <a:spcPts val="0"/>
            </a:spcAft>
          </a:pPr>
          <a:r>
            <a:rPr lang="en-US" sz="1000" b="1" dirty="0"/>
            <a:t>Controller</a:t>
          </a:r>
        </a:p>
      </dgm:t>
    </dgm:pt>
    <dgm:pt modelId="{1A280E0C-F551-419D-BAFC-A1AD5A3BB8A8}" type="parTrans" cxnId="{965B1C3E-D49D-4A86-ADC7-8A8DD2500A94}">
      <dgm:prSet/>
      <dgm:spPr/>
      <dgm:t>
        <a:bodyPr/>
        <a:lstStyle/>
        <a:p>
          <a:endParaRPr lang="en-US" sz="2800" b="1"/>
        </a:p>
      </dgm:t>
    </dgm:pt>
    <dgm:pt modelId="{E66A1B94-76D5-441B-BE4D-13165358016E}" type="sibTrans" cxnId="{965B1C3E-D49D-4A86-ADC7-8A8DD2500A94}">
      <dgm:prSet/>
      <dgm:spPr/>
      <dgm:t>
        <a:bodyPr/>
        <a:lstStyle/>
        <a:p>
          <a:endParaRPr lang="en-US" sz="2800" b="1"/>
        </a:p>
      </dgm:t>
    </dgm:pt>
    <dgm:pt modelId="{4FD49EC1-1497-49BF-92DB-600B6C146ADA}">
      <dgm:prSet phldrT="[Text]" custT="1"/>
      <dgm:spPr/>
      <dgm:t>
        <a:bodyPr/>
        <a:lstStyle/>
        <a:p>
          <a:r>
            <a:rPr lang="en-US" sz="1200" b="1" dirty="0"/>
            <a:t>Partially Excluded Customers</a:t>
          </a:r>
        </a:p>
        <a:p>
          <a:endParaRPr lang="en-US" sz="1200" b="1" dirty="0"/>
        </a:p>
        <a:p>
          <a:endParaRPr lang="en-US" sz="1200" b="1" dirty="0"/>
        </a:p>
        <a:p>
          <a:r>
            <a:rPr lang="en-US" sz="1000" b="1" dirty="0"/>
            <a:t>Controller</a:t>
          </a:r>
          <a:endParaRPr lang="en-US" sz="1050" b="1" dirty="0"/>
        </a:p>
        <a:p>
          <a:endParaRPr lang="en-US" sz="1200" b="1" dirty="0"/>
        </a:p>
        <a:p>
          <a:endParaRPr lang="en-US" sz="1200" b="1" dirty="0"/>
        </a:p>
      </dgm:t>
    </dgm:pt>
    <dgm:pt modelId="{7BA2E13C-509D-49CC-BE16-EA97F72AE085}" type="parTrans" cxnId="{7A46DC83-EB92-4DB2-ACAA-226E564E2487}">
      <dgm:prSet/>
      <dgm:spPr/>
      <dgm:t>
        <a:bodyPr/>
        <a:lstStyle/>
        <a:p>
          <a:endParaRPr lang="en-US" sz="2800" b="1"/>
        </a:p>
      </dgm:t>
    </dgm:pt>
    <dgm:pt modelId="{F40DE86F-4B73-4ACB-AA49-34C7F4D8242D}" type="sibTrans" cxnId="{7A46DC83-EB92-4DB2-ACAA-226E564E2487}">
      <dgm:prSet/>
      <dgm:spPr/>
      <dgm:t>
        <a:bodyPr/>
        <a:lstStyle/>
        <a:p>
          <a:endParaRPr lang="en-US" sz="2800" b="1"/>
        </a:p>
      </dgm:t>
    </dgm:pt>
    <dgm:pt modelId="{BD83CC26-6442-486F-A0C6-64041ED60770}">
      <dgm:prSet phldrT="[Text]" custT="1"/>
      <dgm:spPr/>
      <dgm:t>
        <a:bodyPr/>
        <a:lstStyle/>
        <a:p>
          <a:r>
            <a:rPr lang="en-US" sz="1200" b="1" dirty="0"/>
            <a:t>Fully Excluded Customers</a:t>
          </a:r>
        </a:p>
        <a:p>
          <a:endParaRPr lang="en-US" sz="1200" b="1" dirty="0"/>
        </a:p>
        <a:p>
          <a:endParaRPr lang="en-US" sz="1200" b="1" dirty="0"/>
        </a:p>
        <a:p>
          <a:endParaRPr lang="en-US" sz="1200" b="1" dirty="0"/>
        </a:p>
        <a:p>
          <a:endParaRPr lang="en-US" sz="1200" b="1" dirty="0"/>
        </a:p>
      </dgm:t>
    </dgm:pt>
    <dgm:pt modelId="{952C1A50-6BF8-4A7E-849B-D06E0F55AFFA}" type="parTrans" cxnId="{7A0543FA-586E-4498-B526-F9A2C915B887}">
      <dgm:prSet/>
      <dgm:spPr/>
      <dgm:t>
        <a:bodyPr/>
        <a:lstStyle/>
        <a:p>
          <a:endParaRPr lang="en-US" sz="2800" b="1"/>
        </a:p>
      </dgm:t>
    </dgm:pt>
    <dgm:pt modelId="{2D2D2EFE-513B-4BC6-818B-E82359934522}" type="sibTrans" cxnId="{7A0543FA-586E-4498-B526-F9A2C915B887}">
      <dgm:prSet/>
      <dgm:spPr/>
      <dgm:t>
        <a:bodyPr/>
        <a:lstStyle/>
        <a:p>
          <a:endParaRPr lang="en-US" sz="2800" b="1"/>
        </a:p>
      </dgm:t>
    </dgm:pt>
    <dgm:pt modelId="{76632AEC-2AC6-442E-B22E-22638F77A79F}" type="pres">
      <dgm:prSet presAssocID="{997F67B9-922B-4F2D-A1DA-E0270710FD66}" presName="Name0" presStyleCnt="0">
        <dgm:presLayoutVars>
          <dgm:dir/>
          <dgm:resizeHandles val="exact"/>
        </dgm:presLayoutVars>
      </dgm:prSet>
      <dgm:spPr/>
    </dgm:pt>
    <dgm:pt modelId="{A3A107B1-221E-47CD-9EA6-47C8B517A6D0}" type="pres">
      <dgm:prSet presAssocID="{A96CF594-14EA-4465-8BA5-9B0EFA5E6109}" presName="node" presStyleLbl="node1" presStyleIdx="0" presStyleCnt="3" custLinFactX="-963" custLinFactNeighborX="-100000" custLinFactNeighborY="-2962">
        <dgm:presLayoutVars>
          <dgm:bulletEnabled val="1"/>
        </dgm:presLayoutVars>
      </dgm:prSet>
      <dgm:spPr/>
    </dgm:pt>
    <dgm:pt modelId="{7355F389-28A2-4CE3-88A7-A4CBAACB6588}" type="pres">
      <dgm:prSet presAssocID="{E66A1B94-76D5-441B-BE4D-13165358016E}" presName="sibTrans" presStyleCnt="0"/>
      <dgm:spPr/>
    </dgm:pt>
    <dgm:pt modelId="{7EFAC3B2-8C39-4F3A-A9F9-D12BEAA8BFEE}" type="pres">
      <dgm:prSet presAssocID="{4FD49EC1-1497-49BF-92DB-600B6C146ADA}" presName="node" presStyleLbl="node1" presStyleIdx="1" presStyleCnt="3">
        <dgm:presLayoutVars>
          <dgm:bulletEnabled val="1"/>
        </dgm:presLayoutVars>
      </dgm:prSet>
      <dgm:spPr/>
    </dgm:pt>
    <dgm:pt modelId="{FA767F33-FD7D-4308-91C0-64414ECDAFC2}" type="pres">
      <dgm:prSet presAssocID="{F40DE86F-4B73-4ACB-AA49-34C7F4D8242D}" presName="sibTrans" presStyleCnt="0"/>
      <dgm:spPr/>
    </dgm:pt>
    <dgm:pt modelId="{AA249687-56E9-4666-A799-AB6CFD6B911C}" type="pres">
      <dgm:prSet presAssocID="{BD83CC26-6442-486F-A0C6-64041ED60770}" presName="node" presStyleLbl="node1" presStyleIdx="2" presStyleCnt="3">
        <dgm:presLayoutVars>
          <dgm:bulletEnabled val="1"/>
        </dgm:presLayoutVars>
      </dgm:prSet>
      <dgm:spPr/>
    </dgm:pt>
  </dgm:ptLst>
  <dgm:cxnLst>
    <dgm:cxn modelId="{965B1C3E-D49D-4A86-ADC7-8A8DD2500A94}" srcId="{997F67B9-922B-4F2D-A1DA-E0270710FD66}" destId="{A96CF594-14EA-4465-8BA5-9B0EFA5E6109}" srcOrd="0" destOrd="0" parTransId="{1A280E0C-F551-419D-BAFC-A1AD5A3BB8A8}" sibTransId="{E66A1B94-76D5-441B-BE4D-13165358016E}"/>
    <dgm:cxn modelId="{F8359276-2A47-4A75-A4F1-1D3513B4827C}" type="presOf" srcId="{4FD49EC1-1497-49BF-92DB-600B6C146ADA}" destId="{7EFAC3B2-8C39-4F3A-A9F9-D12BEAA8BFEE}" srcOrd="0" destOrd="0" presId="urn:microsoft.com/office/officeart/2005/8/layout/hList6"/>
    <dgm:cxn modelId="{7A46DC83-EB92-4DB2-ACAA-226E564E2487}" srcId="{997F67B9-922B-4F2D-A1DA-E0270710FD66}" destId="{4FD49EC1-1497-49BF-92DB-600B6C146ADA}" srcOrd="1" destOrd="0" parTransId="{7BA2E13C-509D-49CC-BE16-EA97F72AE085}" sibTransId="{F40DE86F-4B73-4ACB-AA49-34C7F4D8242D}"/>
    <dgm:cxn modelId="{436ADC91-C747-4006-AA26-9669DB309B85}" type="presOf" srcId="{BD83CC26-6442-486F-A0C6-64041ED60770}" destId="{AA249687-56E9-4666-A799-AB6CFD6B911C}" srcOrd="0" destOrd="0" presId="urn:microsoft.com/office/officeart/2005/8/layout/hList6"/>
    <dgm:cxn modelId="{991DFD99-A000-406F-9CA2-5EE8ECA8F78A}" type="presOf" srcId="{A96CF594-14EA-4465-8BA5-9B0EFA5E6109}" destId="{A3A107B1-221E-47CD-9EA6-47C8B517A6D0}" srcOrd="0" destOrd="0" presId="urn:microsoft.com/office/officeart/2005/8/layout/hList6"/>
    <dgm:cxn modelId="{5ED13ABB-7FC8-41B9-89BC-7B27566F188B}" type="presOf" srcId="{997F67B9-922B-4F2D-A1DA-E0270710FD66}" destId="{76632AEC-2AC6-442E-B22E-22638F77A79F}" srcOrd="0" destOrd="0" presId="urn:microsoft.com/office/officeart/2005/8/layout/hList6"/>
    <dgm:cxn modelId="{7A0543FA-586E-4498-B526-F9A2C915B887}" srcId="{997F67B9-922B-4F2D-A1DA-E0270710FD66}" destId="{BD83CC26-6442-486F-A0C6-64041ED60770}" srcOrd="2" destOrd="0" parTransId="{952C1A50-6BF8-4A7E-849B-D06E0F55AFFA}" sibTransId="{2D2D2EFE-513B-4BC6-818B-E82359934522}"/>
    <dgm:cxn modelId="{FCD604C4-6444-4E6D-AA5B-AE81B456FE9E}" type="presParOf" srcId="{76632AEC-2AC6-442E-B22E-22638F77A79F}" destId="{A3A107B1-221E-47CD-9EA6-47C8B517A6D0}" srcOrd="0" destOrd="0" presId="urn:microsoft.com/office/officeart/2005/8/layout/hList6"/>
    <dgm:cxn modelId="{CFAAF9AC-8570-4C54-ADBA-C1F189215058}" type="presParOf" srcId="{76632AEC-2AC6-442E-B22E-22638F77A79F}" destId="{7355F389-28A2-4CE3-88A7-A4CBAACB6588}" srcOrd="1" destOrd="0" presId="urn:microsoft.com/office/officeart/2005/8/layout/hList6"/>
    <dgm:cxn modelId="{CB3EC14B-272C-4B3A-9EB0-DDC8E503BC00}" type="presParOf" srcId="{76632AEC-2AC6-442E-B22E-22638F77A79F}" destId="{7EFAC3B2-8C39-4F3A-A9F9-D12BEAA8BFEE}" srcOrd="2" destOrd="0" presId="urn:microsoft.com/office/officeart/2005/8/layout/hList6"/>
    <dgm:cxn modelId="{27040B9B-0B75-455B-B7CD-F90D0FD7E6B8}" type="presParOf" srcId="{76632AEC-2AC6-442E-B22E-22638F77A79F}" destId="{FA767F33-FD7D-4308-91C0-64414ECDAFC2}" srcOrd="3" destOrd="0" presId="urn:microsoft.com/office/officeart/2005/8/layout/hList6"/>
    <dgm:cxn modelId="{AD982B5C-358C-47CB-92E5-89C86971D94D}" type="presParOf" srcId="{76632AEC-2AC6-442E-B22E-22638F77A79F}" destId="{AA249687-56E9-4666-A799-AB6CFD6B911C}"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F5B6B-9AC4-4C8B-A6F7-5EA0A65C798A}" type="doc">
      <dgm:prSet loTypeId="urn:microsoft.com/office/officeart/2008/layout/RadialCluster" loCatId="relationship" qsTypeId="urn:microsoft.com/office/officeart/2005/8/quickstyle/simple1" qsCatId="simple" csTypeId="urn:microsoft.com/office/officeart/2005/8/colors/accent3_3" csCatId="accent3" phldr="1"/>
      <dgm:spPr/>
      <dgm:t>
        <a:bodyPr/>
        <a:lstStyle/>
        <a:p>
          <a:endParaRPr lang="en-US"/>
        </a:p>
      </dgm:t>
    </dgm:pt>
    <dgm:pt modelId="{667DF688-1613-4DF0-88A2-07393EDEC80A}">
      <dgm:prSet phldrT="[Text]"/>
      <dgm:spPr/>
      <dgm:t>
        <a:bodyPr/>
        <a:lstStyle/>
        <a:p>
          <a:r>
            <a:rPr lang="en-US" b="1" dirty="0"/>
            <a:t>Fully Excluded Customer Types</a:t>
          </a:r>
        </a:p>
      </dgm:t>
    </dgm:pt>
    <dgm:pt modelId="{17C7ACA3-8EA5-4539-A2D3-5B610F6DB3B9}" type="parTrans" cxnId="{916092CA-C5E5-42E0-9BFD-AD8EB26DBD24}">
      <dgm:prSet/>
      <dgm:spPr/>
      <dgm:t>
        <a:bodyPr/>
        <a:lstStyle/>
        <a:p>
          <a:endParaRPr lang="en-US"/>
        </a:p>
      </dgm:t>
    </dgm:pt>
    <dgm:pt modelId="{E65C8C3B-E927-4750-81D8-01593283B20A}" type="sibTrans" cxnId="{916092CA-C5E5-42E0-9BFD-AD8EB26DBD24}">
      <dgm:prSet/>
      <dgm:spPr/>
      <dgm:t>
        <a:bodyPr/>
        <a:lstStyle/>
        <a:p>
          <a:endParaRPr lang="en-US"/>
        </a:p>
      </dgm:t>
    </dgm:pt>
    <dgm:pt modelId="{03B21E4F-BEB9-4BA8-A00E-FFD9C9FAE222}">
      <dgm:prSet phldrT="[Text]" custT="1"/>
      <dgm:spPr/>
      <dgm:t>
        <a:bodyPr/>
        <a:lstStyle/>
        <a:p>
          <a:r>
            <a:rPr lang="en-US" sz="950" dirty="0"/>
            <a:t>US Banks; Non-US Banks, </a:t>
          </a:r>
          <a:r>
            <a:rPr lang="en-US" sz="950" b="0" dirty="0">
              <a:effectLst/>
            </a:rPr>
            <a:t>securities broker-dealers, and futures commission merchants located</a:t>
          </a:r>
          <a:r>
            <a:rPr lang="en-US" sz="950" b="0" baseline="0" dirty="0">
              <a:effectLst/>
            </a:rPr>
            <a:t> in an Approved Jurisdiction</a:t>
          </a:r>
          <a:r>
            <a:rPr lang="en-US" sz="950" b="0" baseline="0" dirty="0">
              <a:solidFill>
                <a:srgbClr val="FF0000"/>
              </a:solidFill>
              <a:effectLst/>
            </a:rPr>
            <a:t>*</a:t>
          </a:r>
          <a:endParaRPr lang="en-US" sz="950" dirty="0">
            <a:solidFill>
              <a:srgbClr val="FF0000"/>
            </a:solidFill>
          </a:endParaRPr>
        </a:p>
      </dgm:t>
    </dgm:pt>
    <dgm:pt modelId="{27E96527-37A0-40AD-B3C6-F6395FD6896F}" type="parTrans" cxnId="{2B099E7A-E1F1-40A1-8DDF-22867856EF94}">
      <dgm:prSet/>
      <dgm:spPr/>
      <dgm:t>
        <a:bodyPr/>
        <a:lstStyle/>
        <a:p>
          <a:endParaRPr lang="en-US"/>
        </a:p>
      </dgm:t>
    </dgm:pt>
    <dgm:pt modelId="{C4B2C6E9-57DD-41FA-9DBC-05A519725689}" type="sibTrans" cxnId="{2B099E7A-E1F1-40A1-8DDF-22867856EF94}">
      <dgm:prSet/>
      <dgm:spPr/>
      <dgm:t>
        <a:bodyPr/>
        <a:lstStyle/>
        <a:p>
          <a:endParaRPr lang="en-US"/>
        </a:p>
      </dgm:t>
    </dgm:pt>
    <dgm:pt modelId="{E3CA742C-2397-4A57-BB7A-0080A11150CF}">
      <dgm:prSet phldrT="[Text]" custT="1"/>
      <dgm:spPr/>
      <dgm:t>
        <a:bodyPr/>
        <a:lstStyle/>
        <a:p>
          <a:r>
            <a:rPr lang="en-US" sz="950" b="0" dirty="0">
              <a:effectLst/>
            </a:rPr>
            <a:t>US-based SEC or CFTC registered</a:t>
          </a:r>
          <a:r>
            <a:rPr lang="en-US" sz="950" b="0" baseline="0" dirty="0">
              <a:effectLst/>
            </a:rPr>
            <a:t> </a:t>
          </a:r>
          <a:r>
            <a:rPr lang="en-US" sz="950" b="0" dirty="0">
              <a:effectLst/>
            </a:rPr>
            <a:t>NBFIs  including investment advisers and broker-dealers</a:t>
          </a:r>
          <a:endParaRPr lang="en-US" sz="950" dirty="0"/>
        </a:p>
      </dgm:t>
    </dgm:pt>
    <dgm:pt modelId="{0139BAC9-C0F8-41DF-8B3D-B71329B1F1BD}" type="parTrans" cxnId="{3A4D193F-6A00-4250-AA00-45A5C7C425A0}">
      <dgm:prSet/>
      <dgm:spPr/>
      <dgm:t>
        <a:bodyPr/>
        <a:lstStyle/>
        <a:p>
          <a:endParaRPr lang="en-US"/>
        </a:p>
      </dgm:t>
    </dgm:pt>
    <dgm:pt modelId="{D6396FAC-B66C-4BD8-B99F-7C7B9A887A36}" type="sibTrans" cxnId="{3A4D193F-6A00-4250-AA00-45A5C7C425A0}">
      <dgm:prSet/>
      <dgm:spPr/>
      <dgm:t>
        <a:bodyPr/>
        <a:lstStyle/>
        <a:p>
          <a:endParaRPr lang="en-US"/>
        </a:p>
      </dgm:t>
    </dgm:pt>
    <dgm:pt modelId="{33A0F150-38D7-420E-A1DD-E9FDBE464ABA}">
      <dgm:prSet phldrT="[Text]" custT="1"/>
      <dgm:spPr/>
      <dgm:t>
        <a:bodyPr/>
        <a:lstStyle/>
        <a:p>
          <a:r>
            <a:rPr lang="en-US" sz="950" b="0" dirty="0">
              <a:effectLst/>
              <a:latin typeface="Calibri"/>
              <a:ea typeface="Calibri"/>
              <a:cs typeface="Times New Roman"/>
            </a:rPr>
            <a:t>US State</a:t>
          </a:r>
          <a:r>
            <a:rPr lang="en-US" sz="950" b="0" baseline="0" dirty="0">
              <a:effectLst/>
              <a:latin typeface="Calibri"/>
              <a:ea typeface="Calibri"/>
              <a:cs typeface="Times New Roman"/>
            </a:rPr>
            <a:t> regulated insurance companies</a:t>
          </a:r>
          <a:endParaRPr lang="en-US" sz="950" dirty="0"/>
        </a:p>
      </dgm:t>
    </dgm:pt>
    <dgm:pt modelId="{EE56C7F0-38E0-4FC5-9E33-7222ABA7DDF4}" type="parTrans" cxnId="{0266F5E1-ECD4-4638-8955-7068B52C9733}">
      <dgm:prSet/>
      <dgm:spPr/>
      <dgm:t>
        <a:bodyPr/>
        <a:lstStyle/>
        <a:p>
          <a:endParaRPr lang="en-US"/>
        </a:p>
      </dgm:t>
    </dgm:pt>
    <dgm:pt modelId="{D5B67F22-54E0-422F-BBA1-16A16FB61319}" type="sibTrans" cxnId="{0266F5E1-ECD4-4638-8955-7068B52C9733}">
      <dgm:prSet/>
      <dgm:spPr/>
      <dgm:t>
        <a:bodyPr/>
        <a:lstStyle/>
        <a:p>
          <a:endParaRPr lang="en-US"/>
        </a:p>
      </dgm:t>
    </dgm:pt>
    <dgm:pt modelId="{BA8AB997-6802-469E-A569-8AC359C8E713}">
      <dgm:prSet custT="1"/>
      <dgm:spPr/>
      <dgm:t>
        <a:bodyPr/>
        <a:lstStyle/>
        <a:p>
          <a:r>
            <a:rPr lang="en-US" sz="950" dirty="0"/>
            <a:t>Public  Operating Companies listed on US stock exchanges and their US-based subsidiaries</a:t>
          </a:r>
        </a:p>
      </dgm:t>
    </dgm:pt>
    <dgm:pt modelId="{E0E3840B-6455-444F-9F53-3A8BB5B3ADB5}" type="parTrans" cxnId="{B3C781D1-A667-4BCD-864B-9B008022C2DA}">
      <dgm:prSet/>
      <dgm:spPr/>
      <dgm:t>
        <a:bodyPr/>
        <a:lstStyle/>
        <a:p>
          <a:endParaRPr lang="en-US"/>
        </a:p>
      </dgm:t>
    </dgm:pt>
    <dgm:pt modelId="{1013815F-5C8C-4213-BEE4-FE96BC2D06C8}" type="sibTrans" cxnId="{B3C781D1-A667-4BCD-864B-9B008022C2DA}">
      <dgm:prSet/>
      <dgm:spPr/>
      <dgm:t>
        <a:bodyPr/>
        <a:lstStyle/>
        <a:p>
          <a:endParaRPr lang="en-US"/>
        </a:p>
      </dgm:t>
    </dgm:pt>
    <dgm:pt modelId="{20D00501-1111-4D96-B502-D228BF335F47}">
      <dgm:prSet custT="1"/>
      <dgm:spPr/>
      <dgm:t>
        <a:bodyPr/>
        <a:lstStyle/>
        <a:p>
          <a:r>
            <a:rPr lang="en-US" sz="950" b="0" dirty="0">
              <a:solidFill>
                <a:schemeClr val="bg1"/>
              </a:solidFill>
              <a:effectLst/>
            </a:rPr>
            <a:t>Governmental entities</a:t>
          </a:r>
          <a:r>
            <a:rPr lang="en-US" sz="950" b="0" dirty="0">
              <a:effectLst/>
            </a:rPr>
            <a:t> including central banks, US state and local government entities, governmental institutions</a:t>
          </a:r>
          <a:endParaRPr lang="en-US" sz="950" dirty="0"/>
        </a:p>
      </dgm:t>
    </dgm:pt>
    <dgm:pt modelId="{0F990404-E274-440E-8EAD-49AD29D878B7}" type="parTrans" cxnId="{978EE007-05B7-4A77-867D-AFAC8760B2FF}">
      <dgm:prSet/>
      <dgm:spPr/>
      <dgm:t>
        <a:bodyPr/>
        <a:lstStyle/>
        <a:p>
          <a:endParaRPr lang="en-US"/>
        </a:p>
      </dgm:t>
    </dgm:pt>
    <dgm:pt modelId="{41E2A717-6450-44DA-8EB9-07F6557E8017}" type="sibTrans" cxnId="{978EE007-05B7-4A77-867D-AFAC8760B2FF}">
      <dgm:prSet/>
      <dgm:spPr/>
      <dgm:t>
        <a:bodyPr/>
        <a:lstStyle/>
        <a:p>
          <a:endParaRPr lang="en-US"/>
        </a:p>
      </dgm:t>
    </dgm:pt>
    <dgm:pt modelId="{E706D377-E93D-405E-B271-40A6BBD6A3A5}">
      <dgm:prSet/>
      <dgm:spPr/>
      <dgm:t>
        <a:bodyPr/>
        <a:lstStyle/>
        <a:p>
          <a:endParaRPr lang="en-US"/>
        </a:p>
      </dgm:t>
    </dgm:pt>
    <dgm:pt modelId="{62178015-B237-4086-8A40-F5DAD06C5C76}" type="parTrans" cxnId="{E544CEA6-DC98-41F8-BA8E-4D3B7C0C028B}">
      <dgm:prSet/>
      <dgm:spPr/>
      <dgm:t>
        <a:bodyPr/>
        <a:lstStyle/>
        <a:p>
          <a:endParaRPr lang="en-US"/>
        </a:p>
      </dgm:t>
    </dgm:pt>
    <dgm:pt modelId="{BA8FB5C8-1029-43FD-AC45-C5B93BACC650}" type="sibTrans" cxnId="{E544CEA6-DC98-41F8-BA8E-4D3B7C0C028B}">
      <dgm:prSet/>
      <dgm:spPr/>
      <dgm:t>
        <a:bodyPr/>
        <a:lstStyle/>
        <a:p>
          <a:endParaRPr lang="en-US"/>
        </a:p>
      </dgm:t>
    </dgm:pt>
    <dgm:pt modelId="{DD889BCF-FB50-4344-A40C-0B6849AF62E6}">
      <dgm:prSet/>
      <dgm:spPr/>
      <dgm:t>
        <a:bodyPr/>
        <a:lstStyle/>
        <a:p>
          <a:endParaRPr lang="en-US"/>
        </a:p>
      </dgm:t>
    </dgm:pt>
    <dgm:pt modelId="{683497E6-6CBF-4EA8-BE4B-7E05D46228C4}" type="parTrans" cxnId="{9310937B-1E5A-4239-97B1-97DCAF380C80}">
      <dgm:prSet/>
      <dgm:spPr/>
      <dgm:t>
        <a:bodyPr/>
        <a:lstStyle/>
        <a:p>
          <a:endParaRPr lang="en-US"/>
        </a:p>
      </dgm:t>
    </dgm:pt>
    <dgm:pt modelId="{8E497D76-08CD-4BAD-B163-3B957EEF4E4C}" type="sibTrans" cxnId="{9310937B-1E5A-4239-97B1-97DCAF380C80}">
      <dgm:prSet/>
      <dgm:spPr/>
      <dgm:t>
        <a:bodyPr/>
        <a:lstStyle/>
        <a:p>
          <a:endParaRPr lang="en-US"/>
        </a:p>
      </dgm:t>
    </dgm:pt>
    <dgm:pt modelId="{758F4DD2-0EF2-415E-83DB-9F291F121E3F}">
      <dgm:prSet custT="1"/>
      <dgm:spPr/>
      <dgm:t>
        <a:bodyPr/>
        <a:lstStyle/>
        <a:p>
          <a:r>
            <a:rPr lang="en-US" sz="950" b="0" dirty="0">
              <a:effectLst/>
              <a:latin typeface="+mn-lt"/>
              <a:ea typeface="Calibri"/>
              <a:cs typeface="Times New Roman"/>
            </a:rPr>
            <a:t>Funds Operated or advised by a US Bank or US  SEC registered investment adviser</a:t>
          </a:r>
          <a:endParaRPr lang="en-US" sz="950" b="0" dirty="0">
            <a:effectLst/>
            <a:latin typeface="Calibri"/>
            <a:ea typeface="Calibri"/>
            <a:cs typeface="Times New Roman"/>
          </a:endParaRPr>
        </a:p>
      </dgm:t>
    </dgm:pt>
    <dgm:pt modelId="{F70E0BE3-A22A-488D-AFE4-71935A5F40D3}" type="parTrans" cxnId="{743B4738-C98D-4BB7-B53F-F72A17CD9AC7}">
      <dgm:prSet/>
      <dgm:spPr/>
      <dgm:t>
        <a:bodyPr/>
        <a:lstStyle/>
        <a:p>
          <a:endParaRPr lang="en-US"/>
        </a:p>
      </dgm:t>
    </dgm:pt>
    <dgm:pt modelId="{87374420-6B62-4FFA-B167-E56B10E7DEE8}" type="sibTrans" cxnId="{743B4738-C98D-4BB7-B53F-F72A17CD9AC7}">
      <dgm:prSet/>
      <dgm:spPr/>
      <dgm:t>
        <a:bodyPr/>
        <a:lstStyle/>
        <a:p>
          <a:endParaRPr lang="en-US"/>
        </a:p>
      </dgm:t>
    </dgm:pt>
    <dgm:pt modelId="{37188AA7-4C1C-4F35-9BBE-85CC35D3B085}">
      <dgm:prSet custT="1"/>
      <dgm:spPr/>
      <dgm:t>
        <a:bodyPr/>
        <a:lstStyle/>
        <a:p>
          <a:r>
            <a:rPr lang="en-US" sz="950" b="0" dirty="0">
              <a:effectLst/>
            </a:rPr>
            <a:t>Open and Closed ended 40’ Act Funds</a:t>
          </a:r>
          <a:endParaRPr lang="en-US" sz="950" b="0" dirty="0">
            <a:effectLst/>
            <a:latin typeface="Calibri"/>
            <a:ea typeface="Calibri"/>
            <a:cs typeface="Times New Roman"/>
          </a:endParaRPr>
        </a:p>
      </dgm:t>
    </dgm:pt>
    <dgm:pt modelId="{D65007C9-FC0E-4FCE-B70C-F51ED1F153C9}" type="parTrans" cxnId="{AA402D29-92A8-4827-BBE9-6BBDEF075C3C}">
      <dgm:prSet/>
      <dgm:spPr/>
      <dgm:t>
        <a:bodyPr/>
        <a:lstStyle/>
        <a:p>
          <a:endParaRPr lang="en-US"/>
        </a:p>
      </dgm:t>
    </dgm:pt>
    <dgm:pt modelId="{37AF805B-08A4-41A7-B562-F571CABDBF34}" type="sibTrans" cxnId="{AA402D29-92A8-4827-BBE9-6BBDEF075C3C}">
      <dgm:prSet/>
      <dgm:spPr/>
      <dgm:t>
        <a:bodyPr/>
        <a:lstStyle/>
        <a:p>
          <a:endParaRPr lang="en-US"/>
        </a:p>
      </dgm:t>
    </dgm:pt>
    <dgm:pt modelId="{E76426F6-B9D7-49B2-8B45-7AA2E65D53FD}">
      <dgm:prSet/>
      <dgm:spPr/>
      <dgm:t>
        <a:bodyPr/>
        <a:lstStyle/>
        <a:p>
          <a:endParaRPr lang="en-US"/>
        </a:p>
      </dgm:t>
    </dgm:pt>
    <dgm:pt modelId="{32CEADDE-AE62-4BB9-AAF5-6001B9E986EE}" type="parTrans" cxnId="{58BFABA3-C640-4380-90F5-CDD86C9FD542}">
      <dgm:prSet/>
      <dgm:spPr/>
      <dgm:t>
        <a:bodyPr/>
        <a:lstStyle/>
        <a:p>
          <a:endParaRPr lang="en-US"/>
        </a:p>
      </dgm:t>
    </dgm:pt>
    <dgm:pt modelId="{2B72A029-4849-4DB0-A446-4ACEABFC6A73}" type="sibTrans" cxnId="{58BFABA3-C640-4380-90F5-CDD86C9FD542}">
      <dgm:prSet/>
      <dgm:spPr/>
      <dgm:t>
        <a:bodyPr/>
        <a:lstStyle/>
        <a:p>
          <a:endParaRPr lang="en-US"/>
        </a:p>
      </dgm:t>
    </dgm:pt>
    <dgm:pt modelId="{A4BB6117-F37B-4A63-9812-21B58737A542}">
      <dgm:prSet/>
      <dgm:spPr/>
      <dgm:t>
        <a:bodyPr/>
        <a:lstStyle/>
        <a:p>
          <a:endParaRPr lang="en-US"/>
        </a:p>
      </dgm:t>
    </dgm:pt>
    <dgm:pt modelId="{0C40FDBE-1F12-4650-863A-0CC54BB5AFEF}" type="parTrans" cxnId="{27154CAF-52B8-43EE-B83E-A082F00281B8}">
      <dgm:prSet/>
      <dgm:spPr/>
      <dgm:t>
        <a:bodyPr/>
        <a:lstStyle/>
        <a:p>
          <a:endParaRPr lang="en-US"/>
        </a:p>
      </dgm:t>
    </dgm:pt>
    <dgm:pt modelId="{4DB61DD6-BA8C-4482-A82A-C675CA92022D}" type="sibTrans" cxnId="{27154CAF-52B8-43EE-B83E-A082F00281B8}">
      <dgm:prSet/>
      <dgm:spPr/>
      <dgm:t>
        <a:bodyPr/>
        <a:lstStyle/>
        <a:p>
          <a:endParaRPr lang="en-US"/>
        </a:p>
      </dgm:t>
    </dgm:pt>
    <dgm:pt modelId="{21AC01DD-2BF4-4202-A3B9-B5FDF3C6E1EB}" type="pres">
      <dgm:prSet presAssocID="{157F5B6B-9AC4-4C8B-A6F7-5EA0A65C798A}" presName="Name0" presStyleCnt="0">
        <dgm:presLayoutVars>
          <dgm:chMax val="1"/>
          <dgm:chPref val="1"/>
          <dgm:dir/>
          <dgm:animOne val="branch"/>
          <dgm:animLvl val="lvl"/>
        </dgm:presLayoutVars>
      </dgm:prSet>
      <dgm:spPr/>
    </dgm:pt>
    <dgm:pt modelId="{0159C0C9-D441-4C22-861B-FEE6EF1A0C71}" type="pres">
      <dgm:prSet presAssocID="{667DF688-1613-4DF0-88A2-07393EDEC80A}" presName="singleCycle" presStyleCnt="0"/>
      <dgm:spPr/>
    </dgm:pt>
    <dgm:pt modelId="{241B1AC0-0DA8-40C5-9BAC-5B6B9CC247E2}" type="pres">
      <dgm:prSet presAssocID="{667DF688-1613-4DF0-88A2-07393EDEC80A}" presName="singleCenter" presStyleLbl="node1" presStyleIdx="0" presStyleCnt="8" custScaleX="87489" custScaleY="65990">
        <dgm:presLayoutVars>
          <dgm:chMax val="7"/>
          <dgm:chPref val="7"/>
        </dgm:presLayoutVars>
      </dgm:prSet>
      <dgm:spPr/>
    </dgm:pt>
    <dgm:pt modelId="{BF6C2319-18C0-4F2E-AC36-45678B1F0A57}" type="pres">
      <dgm:prSet presAssocID="{27E96527-37A0-40AD-B3C6-F6395FD6896F}" presName="Name56" presStyleLbl="parChTrans1D2" presStyleIdx="0" presStyleCnt="7"/>
      <dgm:spPr/>
    </dgm:pt>
    <dgm:pt modelId="{B972806D-8963-4ACE-B55F-A4DD4DD4747F}" type="pres">
      <dgm:prSet presAssocID="{03B21E4F-BEB9-4BA8-A00E-FFD9C9FAE222}" presName="text0" presStyleLbl="node1" presStyleIdx="1" presStyleCnt="8" custScaleX="157718" custScaleY="136896">
        <dgm:presLayoutVars>
          <dgm:bulletEnabled val="1"/>
        </dgm:presLayoutVars>
      </dgm:prSet>
      <dgm:spPr/>
    </dgm:pt>
    <dgm:pt modelId="{77EE44FA-4E9A-43C0-8819-157E50160F9C}" type="pres">
      <dgm:prSet presAssocID="{0139BAC9-C0F8-41DF-8B3D-B71329B1F1BD}" presName="Name56" presStyleLbl="parChTrans1D2" presStyleIdx="1" presStyleCnt="7"/>
      <dgm:spPr/>
    </dgm:pt>
    <dgm:pt modelId="{A3BCE3E8-BD21-41B4-BAE4-D7E22F29BEB4}" type="pres">
      <dgm:prSet presAssocID="{E3CA742C-2397-4A57-BB7A-0080A11150CF}" presName="text0" presStyleLbl="node1" presStyleIdx="2" presStyleCnt="8" custScaleX="141811" custScaleY="131025">
        <dgm:presLayoutVars>
          <dgm:bulletEnabled val="1"/>
        </dgm:presLayoutVars>
      </dgm:prSet>
      <dgm:spPr/>
    </dgm:pt>
    <dgm:pt modelId="{2E265108-31F8-4535-B25E-FF2DE1D5ADE8}" type="pres">
      <dgm:prSet presAssocID="{EE56C7F0-38E0-4FC5-9E33-7222ABA7DDF4}" presName="Name56" presStyleLbl="parChTrans1D2" presStyleIdx="2" presStyleCnt="7"/>
      <dgm:spPr/>
    </dgm:pt>
    <dgm:pt modelId="{DE0F2C24-669E-4C10-A4D9-3AB3AA0C7834}" type="pres">
      <dgm:prSet presAssocID="{33A0F150-38D7-420E-A1DD-E9FDBE464ABA}" presName="text0" presStyleLbl="node1" presStyleIdx="3" presStyleCnt="8" custScaleX="115351" custScaleY="123118">
        <dgm:presLayoutVars>
          <dgm:bulletEnabled val="1"/>
        </dgm:presLayoutVars>
      </dgm:prSet>
      <dgm:spPr/>
    </dgm:pt>
    <dgm:pt modelId="{9BB6A089-AABD-49CD-A6CA-FA4A4A0A46D3}" type="pres">
      <dgm:prSet presAssocID="{E0E3840B-6455-444F-9F53-3A8BB5B3ADB5}" presName="Name56" presStyleLbl="parChTrans1D2" presStyleIdx="3" presStyleCnt="7"/>
      <dgm:spPr/>
    </dgm:pt>
    <dgm:pt modelId="{97101CFF-591F-40DA-88B3-BFCE752E364A}" type="pres">
      <dgm:prSet presAssocID="{BA8AB997-6802-469E-A569-8AC359C8E713}" presName="text0" presStyleLbl="node1" presStyleIdx="4" presStyleCnt="8" custScaleX="132369" custScaleY="104008">
        <dgm:presLayoutVars>
          <dgm:bulletEnabled val="1"/>
        </dgm:presLayoutVars>
      </dgm:prSet>
      <dgm:spPr/>
    </dgm:pt>
    <dgm:pt modelId="{596ED707-0C09-4F88-898B-54096B83DE1F}" type="pres">
      <dgm:prSet presAssocID="{D65007C9-FC0E-4FCE-B70C-F51ED1F153C9}" presName="Name56" presStyleLbl="parChTrans1D2" presStyleIdx="4" presStyleCnt="7"/>
      <dgm:spPr/>
    </dgm:pt>
    <dgm:pt modelId="{9F811A24-DAC0-460F-9AE4-348E5E91C5F1}" type="pres">
      <dgm:prSet presAssocID="{37188AA7-4C1C-4F35-9BBE-85CC35D3B085}" presName="text0" presStyleLbl="node1" presStyleIdx="5" presStyleCnt="8" custScaleX="136468" custScaleY="99163">
        <dgm:presLayoutVars>
          <dgm:bulletEnabled val="1"/>
        </dgm:presLayoutVars>
      </dgm:prSet>
      <dgm:spPr/>
    </dgm:pt>
    <dgm:pt modelId="{BE2BA3BB-7517-4367-AA45-9C83AF943D6A}" type="pres">
      <dgm:prSet presAssocID="{F70E0BE3-A22A-488D-AFE4-71935A5F40D3}" presName="Name56" presStyleLbl="parChTrans1D2" presStyleIdx="5" presStyleCnt="7"/>
      <dgm:spPr/>
    </dgm:pt>
    <dgm:pt modelId="{6D185951-8B78-417C-9627-7997D626AA61}" type="pres">
      <dgm:prSet presAssocID="{758F4DD2-0EF2-415E-83DB-9F291F121E3F}" presName="text0" presStyleLbl="node1" presStyleIdx="6" presStyleCnt="8" custScaleX="119255" custScaleY="118238">
        <dgm:presLayoutVars>
          <dgm:bulletEnabled val="1"/>
        </dgm:presLayoutVars>
      </dgm:prSet>
      <dgm:spPr/>
    </dgm:pt>
    <dgm:pt modelId="{6DD6B301-B70F-42B8-A2A3-41B43C673550}" type="pres">
      <dgm:prSet presAssocID="{0F990404-E274-440E-8EAD-49AD29D878B7}" presName="Name56" presStyleLbl="parChTrans1D2" presStyleIdx="6" presStyleCnt="7"/>
      <dgm:spPr/>
    </dgm:pt>
    <dgm:pt modelId="{98C0D569-3CC9-4374-928E-FEB3A6D2A56B}" type="pres">
      <dgm:prSet presAssocID="{20D00501-1111-4D96-B502-D228BF335F47}" presName="text0" presStyleLbl="node1" presStyleIdx="7" presStyleCnt="8" custScaleX="143748" custScaleY="121980">
        <dgm:presLayoutVars>
          <dgm:bulletEnabled val="1"/>
        </dgm:presLayoutVars>
      </dgm:prSet>
      <dgm:spPr/>
    </dgm:pt>
  </dgm:ptLst>
  <dgm:cxnLst>
    <dgm:cxn modelId="{978EE007-05B7-4A77-867D-AFAC8760B2FF}" srcId="{667DF688-1613-4DF0-88A2-07393EDEC80A}" destId="{20D00501-1111-4D96-B502-D228BF335F47}" srcOrd="6" destOrd="0" parTransId="{0F990404-E274-440E-8EAD-49AD29D878B7}" sibTransId="{41E2A717-6450-44DA-8EB9-07F6557E8017}"/>
    <dgm:cxn modelId="{4698591A-D63B-4538-9DD5-58CC377B4340}" type="presOf" srcId="{27E96527-37A0-40AD-B3C6-F6395FD6896F}" destId="{BF6C2319-18C0-4F2E-AC36-45678B1F0A57}" srcOrd="0" destOrd="0" presId="urn:microsoft.com/office/officeart/2008/layout/RadialCluster"/>
    <dgm:cxn modelId="{AA402D29-92A8-4827-BBE9-6BBDEF075C3C}" srcId="{667DF688-1613-4DF0-88A2-07393EDEC80A}" destId="{37188AA7-4C1C-4F35-9BBE-85CC35D3B085}" srcOrd="4" destOrd="0" parTransId="{D65007C9-FC0E-4FCE-B70C-F51ED1F153C9}" sibTransId="{37AF805B-08A4-41A7-B562-F571CABDBF34}"/>
    <dgm:cxn modelId="{8C08812A-0DD9-4AD0-903A-BE370A2C842D}" type="presOf" srcId="{0139BAC9-C0F8-41DF-8B3D-B71329B1F1BD}" destId="{77EE44FA-4E9A-43C0-8819-157E50160F9C}" srcOrd="0" destOrd="0" presId="urn:microsoft.com/office/officeart/2008/layout/RadialCluster"/>
    <dgm:cxn modelId="{743B4738-C98D-4BB7-B53F-F72A17CD9AC7}" srcId="{667DF688-1613-4DF0-88A2-07393EDEC80A}" destId="{758F4DD2-0EF2-415E-83DB-9F291F121E3F}" srcOrd="5" destOrd="0" parTransId="{F70E0BE3-A22A-488D-AFE4-71935A5F40D3}" sibTransId="{87374420-6B62-4FFA-B167-E56B10E7DEE8}"/>
    <dgm:cxn modelId="{EB955B3A-AB37-42DB-A7C3-130D338D8988}" type="presOf" srcId="{758F4DD2-0EF2-415E-83DB-9F291F121E3F}" destId="{6D185951-8B78-417C-9627-7997D626AA61}" srcOrd="0" destOrd="0" presId="urn:microsoft.com/office/officeart/2008/layout/RadialCluster"/>
    <dgm:cxn modelId="{F660303D-2A52-4A29-897D-1BAADE13B270}" type="presOf" srcId="{0F990404-E274-440E-8EAD-49AD29D878B7}" destId="{6DD6B301-B70F-42B8-A2A3-41B43C673550}" srcOrd="0" destOrd="0" presId="urn:microsoft.com/office/officeart/2008/layout/RadialCluster"/>
    <dgm:cxn modelId="{3A4D193F-6A00-4250-AA00-45A5C7C425A0}" srcId="{667DF688-1613-4DF0-88A2-07393EDEC80A}" destId="{E3CA742C-2397-4A57-BB7A-0080A11150CF}" srcOrd="1" destOrd="0" parTransId="{0139BAC9-C0F8-41DF-8B3D-B71329B1F1BD}" sibTransId="{D6396FAC-B66C-4BD8-B99F-7C7B9A887A36}"/>
    <dgm:cxn modelId="{D5F4CD51-D469-4229-9879-9BC483354624}" type="presOf" srcId="{157F5B6B-9AC4-4C8B-A6F7-5EA0A65C798A}" destId="{21AC01DD-2BF4-4202-A3B9-B5FDF3C6E1EB}" srcOrd="0" destOrd="0" presId="urn:microsoft.com/office/officeart/2008/layout/RadialCluster"/>
    <dgm:cxn modelId="{27CD5354-ECCF-4409-BB57-6DA8C2C31B5D}" type="presOf" srcId="{37188AA7-4C1C-4F35-9BBE-85CC35D3B085}" destId="{9F811A24-DAC0-460F-9AE4-348E5E91C5F1}" srcOrd="0" destOrd="0" presId="urn:microsoft.com/office/officeart/2008/layout/RadialCluster"/>
    <dgm:cxn modelId="{46393277-B955-4AAA-85CB-3EEF422B246C}" type="presOf" srcId="{E3CA742C-2397-4A57-BB7A-0080A11150CF}" destId="{A3BCE3E8-BD21-41B4-BAE4-D7E22F29BEB4}" srcOrd="0" destOrd="0" presId="urn:microsoft.com/office/officeart/2008/layout/RadialCluster"/>
    <dgm:cxn modelId="{58E2D758-475D-4D5F-9EA5-E79040969231}" type="presOf" srcId="{667DF688-1613-4DF0-88A2-07393EDEC80A}" destId="{241B1AC0-0DA8-40C5-9BAC-5B6B9CC247E2}" srcOrd="0" destOrd="0" presId="urn:microsoft.com/office/officeart/2008/layout/RadialCluster"/>
    <dgm:cxn modelId="{2B099E7A-E1F1-40A1-8DDF-22867856EF94}" srcId="{667DF688-1613-4DF0-88A2-07393EDEC80A}" destId="{03B21E4F-BEB9-4BA8-A00E-FFD9C9FAE222}" srcOrd="0" destOrd="0" parTransId="{27E96527-37A0-40AD-B3C6-F6395FD6896F}" sibTransId="{C4B2C6E9-57DD-41FA-9DBC-05A519725689}"/>
    <dgm:cxn modelId="{9310937B-1E5A-4239-97B1-97DCAF380C80}" srcId="{667DF688-1613-4DF0-88A2-07393EDEC80A}" destId="{DD889BCF-FB50-4344-A40C-0B6849AF62E6}" srcOrd="10" destOrd="0" parTransId="{683497E6-6CBF-4EA8-BE4B-7E05D46228C4}" sibTransId="{8E497D76-08CD-4BAD-B163-3B957EEF4E4C}"/>
    <dgm:cxn modelId="{CA11B88B-88F4-417A-BA0E-E8A84F4A0A57}" type="presOf" srcId="{33A0F150-38D7-420E-A1DD-E9FDBE464ABA}" destId="{DE0F2C24-669E-4C10-A4D9-3AB3AA0C7834}" srcOrd="0" destOrd="0" presId="urn:microsoft.com/office/officeart/2008/layout/RadialCluster"/>
    <dgm:cxn modelId="{2E9E1090-6E88-423D-87EB-C7004FB9DDA3}" type="presOf" srcId="{BA8AB997-6802-469E-A569-8AC359C8E713}" destId="{97101CFF-591F-40DA-88B3-BFCE752E364A}" srcOrd="0" destOrd="0" presId="urn:microsoft.com/office/officeart/2008/layout/RadialCluster"/>
    <dgm:cxn modelId="{58BFABA3-C640-4380-90F5-CDD86C9FD542}" srcId="{667DF688-1613-4DF0-88A2-07393EDEC80A}" destId="{E76426F6-B9D7-49B2-8B45-7AA2E65D53FD}" srcOrd="8" destOrd="0" parTransId="{32CEADDE-AE62-4BB9-AAF5-6001B9E986EE}" sibTransId="{2B72A029-4849-4DB0-A446-4ACEABFC6A73}"/>
    <dgm:cxn modelId="{E544CEA6-DC98-41F8-BA8E-4D3B7C0C028B}" srcId="{667DF688-1613-4DF0-88A2-07393EDEC80A}" destId="{E706D377-E93D-405E-B271-40A6BBD6A3A5}" srcOrd="9" destOrd="0" parTransId="{62178015-B237-4086-8A40-F5DAD06C5C76}" sibTransId="{BA8FB5C8-1029-43FD-AC45-C5B93BACC650}"/>
    <dgm:cxn modelId="{27154CAF-52B8-43EE-B83E-A082F00281B8}" srcId="{667DF688-1613-4DF0-88A2-07393EDEC80A}" destId="{A4BB6117-F37B-4A63-9812-21B58737A542}" srcOrd="7" destOrd="0" parTransId="{0C40FDBE-1F12-4650-863A-0CC54BB5AFEF}" sibTransId="{4DB61DD6-BA8C-4482-A82A-C675CA92022D}"/>
    <dgm:cxn modelId="{363A10C9-1513-400A-B5AA-A9D77E7FDBE8}" type="presOf" srcId="{D65007C9-FC0E-4FCE-B70C-F51ED1F153C9}" destId="{596ED707-0C09-4F88-898B-54096B83DE1F}" srcOrd="0" destOrd="0" presId="urn:microsoft.com/office/officeart/2008/layout/RadialCluster"/>
    <dgm:cxn modelId="{DD7844CA-92EB-4EC9-B38B-49A49BB11BCF}" type="presOf" srcId="{20D00501-1111-4D96-B502-D228BF335F47}" destId="{98C0D569-3CC9-4374-928E-FEB3A6D2A56B}" srcOrd="0" destOrd="0" presId="urn:microsoft.com/office/officeart/2008/layout/RadialCluster"/>
    <dgm:cxn modelId="{916092CA-C5E5-42E0-9BFD-AD8EB26DBD24}" srcId="{157F5B6B-9AC4-4C8B-A6F7-5EA0A65C798A}" destId="{667DF688-1613-4DF0-88A2-07393EDEC80A}" srcOrd="0" destOrd="0" parTransId="{17C7ACA3-8EA5-4539-A2D3-5B610F6DB3B9}" sibTransId="{E65C8C3B-E927-4750-81D8-01593283B20A}"/>
    <dgm:cxn modelId="{B3C781D1-A667-4BCD-864B-9B008022C2DA}" srcId="{667DF688-1613-4DF0-88A2-07393EDEC80A}" destId="{BA8AB997-6802-469E-A569-8AC359C8E713}" srcOrd="3" destOrd="0" parTransId="{E0E3840B-6455-444F-9F53-3A8BB5B3ADB5}" sibTransId="{1013815F-5C8C-4213-BEE4-FE96BC2D06C8}"/>
    <dgm:cxn modelId="{D79163D7-7659-48C9-BCB4-7210B161BC97}" type="presOf" srcId="{03B21E4F-BEB9-4BA8-A00E-FFD9C9FAE222}" destId="{B972806D-8963-4ACE-B55F-A4DD4DD4747F}" srcOrd="0" destOrd="0" presId="urn:microsoft.com/office/officeart/2008/layout/RadialCluster"/>
    <dgm:cxn modelId="{0266F5E1-ECD4-4638-8955-7068B52C9733}" srcId="{667DF688-1613-4DF0-88A2-07393EDEC80A}" destId="{33A0F150-38D7-420E-A1DD-E9FDBE464ABA}" srcOrd="2" destOrd="0" parTransId="{EE56C7F0-38E0-4FC5-9E33-7222ABA7DDF4}" sibTransId="{D5B67F22-54E0-422F-BBA1-16A16FB61319}"/>
    <dgm:cxn modelId="{8159A5EB-5615-4D7E-8AA6-9B7AB30081AD}" type="presOf" srcId="{E0E3840B-6455-444F-9F53-3A8BB5B3ADB5}" destId="{9BB6A089-AABD-49CD-A6CA-FA4A4A0A46D3}" srcOrd="0" destOrd="0" presId="urn:microsoft.com/office/officeart/2008/layout/RadialCluster"/>
    <dgm:cxn modelId="{4AAD3DF0-853F-4E79-B874-241F4F210F5C}" type="presOf" srcId="{EE56C7F0-38E0-4FC5-9E33-7222ABA7DDF4}" destId="{2E265108-31F8-4535-B25E-FF2DE1D5ADE8}" srcOrd="0" destOrd="0" presId="urn:microsoft.com/office/officeart/2008/layout/RadialCluster"/>
    <dgm:cxn modelId="{8508D8FD-0B18-4902-88B8-CD1EFBE436AD}" type="presOf" srcId="{F70E0BE3-A22A-488D-AFE4-71935A5F40D3}" destId="{BE2BA3BB-7517-4367-AA45-9C83AF943D6A}" srcOrd="0" destOrd="0" presId="urn:microsoft.com/office/officeart/2008/layout/RadialCluster"/>
    <dgm:cxn modelId="{0DE6A911-327D-4D18-923B-366CB7DAACAF}" type="presParOf" srcId="{21AC01DD-2BF4-4202-A3B9-B5FDF3C6E1EB}" destId="{0159C0C9-D441-4C22-861B-FEE6EF1A0C71}" srcOrd="0" destOrd="0" presId="urn:microsoft.com/office/officeart/2008/layout/RadialCluster"/>
    <dgm:cxn modelId="{7E8B21B6-4C4A-4AFF-93B7-7B5AB91C7C5A}" type="presParOf" srcId="{0159C0C9-D441-4C22-861B-FEE6EF1A0C71}" destId="{241B1AC0-0DA8-40C5-9BAC-5B6B9CC247E2}" srcOrd="0" destOrd="0" presId="urn:microsoft.com/office/officeart/2008/layout/RadialCluster"/>
    <dgm:cxn modelId="{816633A6-27A9-4C9E-A175-0557559DEBFB}" type="presParOf" srcId="{0159C0C9-D441-4C22-861B-FEE6EF1A0C71}" destId="{BF6C2319-18C0-4F2E-AC36-45678B1F0A57}" srcOrd="1" destOrd="0" presId="urn:microsoft.com/office/officeart/2008/layout/RadialCluster"/>
    <dgm:cxn modelId="{43C9F066-628A-4B6C-BED3-878E2B250322}" type="presParOf" srcId="{0159C0C9-D441-4C22-861B-FEE6EF1A0C71}" destId="{B972806D-8963-4ACE-B55F-A4DD4DD4747F}" srcOrd="2" destOrd="0" presId="urn:microsoft.com/office/officeart/2008/layout/RadialCluster"/>
    <dgm:cxn modelId="{4F49A4DA-CAB2-42C3-B4B6-0E7BB335D658}" type="presParOf" srcId="{0159C0C9-D441-4C22-861B-FEE6EF1A0C71}" destId="{77EE44FA-4E9A-43C0-8819-157E50160F9C}" srcOrd="3" destOrd="0" presId="urn:microsoft.com/office/officeart/2008/layout/RadialCluster"/>
    <dgm:cxn modelId="{AA6C4FD5-FD2D-4531-ACCA-D26A0F8BE89D}" type="presParOf" srcId="{0159C0C9-D441-4C22-861B-FEE6EF1A0C71}" destId="{A3BCE3E8-BD21-41B4-BAE4-D7E22F29BEB4}" srcOrd="4" destOrd="0" presId="urn:microsoft.com/office/officeart/2008/layout/RadialCluster"/>
    <dgm:cxn modelId="{575A9277-E5E7-4916-8498-65A87BA1EAED}" type="presParOf" srcId="{0159C0C9-D441-4C22-861B-FEE6EF1A0C71}" destId="{2E265108-31F8-4535-B25E-FF2DE1D5ADE8}" srcOrd="5" destOrd="0" presId="urn:microsoft.com/office/officeart/2008/layout/RadialCluster"/>
    <dgm:cxn modelId="{1FBB7133-4A6E-42FA-9FB1-F7EA982BFEEF}" type="presParOf" srcId="{0159C0C9-D441-4C22-861B-FEE6EF1A0C71}" destId="{DE0F2C24-669E-4C10-A4D9-3AB3AA0C7834}" srcOrd="6" destOrd="0" presId="urn:microsoft.com/office/officeart/2008/layout/RadialCluster"/>
    <dgm:cxn modelId="{2BB5C7B6-EF22-4B71-9538-B94B2D0D9DD6}" type="presParOf" srcId="{0159C0C9-D441-4C22-861B-FEE6EF1A0C71}" destId="{9BB6A089-AABD-49CD-A6CA-FA4A4A0A46D3}" srcOrd="7" destOrd="0" presId="urn:microsoft.com/office/officeart/2008/layout/RadialCluster"/>
    <dgm:cxn modelId="{CD8C99A8-46F9-45E5-9B98-56EAE9C392F3}" type="presParOf" srcId="{0159C0C9-D441-4C22-861B-FEE6EF1A0C71}" destId="{97101CFF-591F-40DA-88B3-BFCE752E364A}" srcOrd="8" destOrd="0" presId="urn:microsoft.com/office/officeart/2008/layout/RadialCluster"/>
    <dgm:cxn modelId="{F335F7FC-8E30-4AF7-BBF8-A2A196699F10}" type="presParOf" srcId="{0159C0C9-D441-4C22-861B-FEE6EF1A0C71}" destId="{596ED707-0C09-4F88-898B-54096B83DE1F}" srcOrd="9" destOrd="0" presId="urn:microsoft.com/office/officeart/2008/layout/RadialCluster"/>
    <dgm:cxn modelId="{2D0D2D15-2F41-4DDE-B6CF-2F5830441D4A}" type="presParOf" srcId="{0159C0C9-D441-4C22-861B-FEE6EF1A0C71}" destId="{9F811A24-DAC0-460F-9AE4-348E5E91C5F1}" srcOrd="10" destOrd="0" presId="urn:microsoft.com/office/officeart/2008/layout/RadialCluster"/>
    <dgm:cxn modelId="{EBDCE141-534D-433F-ACA2-36549629B710}" type="presParOf" srcId="{0159C0C9-D441-4C22-861B-FEE6EF1A0C71}" destId="{BE2BA3BB-7517-4367-AA45-9C83AF943D6A}" srcOrd="11" destOrd="0" presId="urn:microsoft.com/office/officeart/2008/layout/RadialCluster"/>
    <dgm:cxn modelId="{C507D8D1-FF5C-46BC-956A-E3AA2FF57B0B}" type="presParOf" srcId="{0159C0C9-D441-4C22-861B-FEE6EF1A0C71}" destId="{6D185951-8B78-417C-9627-7997D626AA61}" srcOrd="12" destOrd="0" presId="urn:microsoft.com/office/officeart/2008/layout/RadialCluster"/>
    <dgm:cxn modelId="{DEE51BB4-1226-4ADA-9147-319E0D26CD6C}" type="presParOf" srcId="{0159C0C9-D441-4C22-861B-FEE6EF1A0C71}" destId="{6DD6B301-B70F-42B8-A2A3-41B43C673550}" srcOrd="13" destOrd="0" presId="urn:microsoft.com/office/officeart/2008/layout/RadialCluster"/>
    <dgm:cxn modelId="{5AFB8646-0A2F-4701-AE65-81321279ABD1}" type="presParOf" srcId="{0159C0C9-D441-4C22-861B-FEE6EF1A0C71}" destId="{98C0D569-3CC9-4374-928E-FEB3A6D2A56B}"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7F5B6B-9AC4-4C8B-A6F7-5EA0A65C798A}" type="doc">
      <dgm:prSet loTypeId="urn:microsoft.com/office/officeart/2008/layout/RadialCluster" loCatId="relationship" qsTypeId="urn:microsoft.com/office/officeart/2005/8/quickstyle/simple1" qsCatId="simple" csTypeId="urn:microsoft.com/office/officeart/2005/8/colors/accent1_5" csCatId="accent1" phldr="1"/>
      <dgm:spPr/>
      <dgm:t>
        <a:bodyPr/>
        <a:lstStyle/>
        <a:p>
          <a:endParaRPr lang="en-US"/>
        </a:p>
      </dgm:t>
    </dgm:pt>
    <dgm:pt modelId="{667DF688-1613-4DF0-88A2-07393EDEC80A}">
      <dgm:prSet phldrT="[Text]" custT="1"/>
      <dgm:spPr/>
      <dgm:t>
        <a:bodyPr/>
        <a:lstStyle/>
        <a:p>
          <a:r>
            <a:rPr lang="en-US" sz="1200" b="1" dirty="0"/>
            <a:t>Partially Excluded Customer Types</a:t>
          </a:r>
        </a:p>
      </dgm:t>
    </dgm:pt>
    <dgm:pt modelId="{17C7ACA3-8EA5-4539-A2D3-5B610F6DB3B9}" type="parTrans" cxnId="{916092CA-C5E5-42E0-9BFD-AD8EB26DBD24}">
      <dgm:prSet/>
      <dgm:spPr/>
      <dgm:t>
        <a:bodyPr/>
        <a:lstStyle/>
        <a:p>
          <a:endParaRPr lang="en-US"/>
        </a:p>
      </dgm:t>
    </dgm:pt>
    <dgm:pt modelId="{E65C8C3B-E927-4750-81D8-01593283B20A}" type="sibTrans" cxnId="{916092CA-C5E5-42E0-9BFD-AD8EB26DBD24}">
      <dgm:prSet/>
      <dgm:spPr/>
      <dgm:t>
        <a:bodyPr/>
        <a:lstStyle/>
        <a:p>
          <a:endParaRPr lang="en-US"/>
        </a:p>
      </dgm:t>
    </dgm:pt>
    <dgm:pt modelId="{33A0F150-38D7-420E-A1DD-E9FDBE464ABA}">
      <dgm:prSet phldrT="[Text]" custT="1"/>
      <dgm:spPr/>
      <dgm:t>
        <a:bodyPr/>
        <a:lstStyle/>
        <a:p>
          <a:r>
            <a:rPr lang="en-US" sz="953" dirty="0"/>
            <a:t>Charities and non-profits</a:t>
          </a:r>
        </a:p>
      </dgm:t>
    </dgm:pt>
    <dgm:pt modelId="{EE56C7F0-38E0-4FC5-9E33-7222ABA7DDF4}" type="parTrans" cxnId="{0266F5E1-ECD4-4638-8955-7068B52C9733}">
      <dgm:prSet/>
      <dgm:spPr/>
      <dgm:t>
        <a:bodyPr/>
        <a:lstStyle/>
        <a:p>
          <a:endParaRPr lang="en-US"/>
        </a:p>
      </dgm:t>
    </dgm:pt>
    <dgm:pt modelId="{D5B67F22-54E0-422F-BBA1-16A16FB61319}" type="sibTrans" cxnId="{0266F5E1-ECD4-4638-8955-7068B52C9733}">
      <dgm:prSet/>
      <dgm:spPr/>
      <dgm:t>
        <a:bodyPr/>
        <a:lstStyle/>
        <a:p>
          <a:endParaRPr lang="en-US"/>
        </a:p>
      </dgm:t>
    </dgm:pt>
    <dgm:pt modelId="{758F4DD2-0EF2-415E-83DB-9F291F121E3F}">
      <dgm:prSet custT="1"/>
      <dgm:spPr/>
      <dgm:t>
        <a:bodyPr/>
        <a:lstStyle/>
        <a:p>
          <a:r>
            <a:rPr lang="en-US" sz="950" b="0" dirty="0">
              <a:effectLst/>
              <a:latin typeface="+mn-lt"/>
              <a:ea typeface="Calibri"/>
              <a:cs typeface="Times New Roman"/>
            </a:rPr>
            <a:t>Funds NOT Operated or advised by a US Bank or US  SEC registered investment adviser</a:t>
          </a:r>
          <a:endParaRPr lang="en-US" sz="950" b="0" dirty="0">
            <a:effectLst/>
            <a:latin typeface="Calibri"/>
            <a:ea typeface="Calibri"/>
            <a:cs typeface="Times New Roman"/>
          </a:endParaRPr>
        </a:p>
      </dgm:t>
    </dgm:pt>
    <dgm:pt modelId="{F70E0BE3-A22A-488D-AFE4-71935A5F40D3}" type="parTrans" cxnId="{743B4738-C98D-4BB7-B53F-F72A17CD9AC7}">
      <dgm:prSet/>
      <dgm:spPr/>
      <dgm:t>
        <a:bodyPr/>
        <a:lstStyle/>
        <a:p>
          <a:endParaRPr lang="en-US"/>
        </a:p>
      </dgm:t>
    </dgm:pt>
    <dgm:pt modelId="{87374420-6B62-4FFA-B167-E56B10E7DEE8}" type="sibTrans" cxnId="{743B4738-C98D-4BB7-B53F-F72A17CD9AC7}">
      <dgm:prSet/>
      <dgm:spPr/>
      <dgm:t>
        <a:bodyPr/>
        <a:lstStyle/>
        <a:p>
          <a:endParaRPr lang="en-US"/>
        </a:p>
      </dgm:t>
    </dgm:pt>
    <dgm:pt modelId="{158E52B6-CC7C-416A-9B29-00010C573E8E}">
      <dgm:prSet/>
      <dgm:spPr/>
      <dgm:t>
        <a:bodyPr/>
        <a:lstStyle/>
        <a:p>
          <a:endParaRPr lang="en-US"/>
        </a:p>
      </dgm:t>
    </dgm:pt>
    <dgm:pt modelId="{3638FF19-A441-42F8-9112-95658145F2F7}" type="parTrans" cxnId="{47472814-D65E-469F-9E77-86AD5B457CED}">
      <dgm:prSet/>
      <dgm:spPr/>
      <dgm:t>
        <a:bodyPr/>
        <a:lstStyle/>
        <a:p>
          <a:endParaRPr lang="en-US"/>
        </a:p>
      </dgm:t>
    </dgm:pt>
    <dgm:pt modelId="{1044B1E1-9152-4E07-B81C-03B17768C7E8}" type="sibTrans" cxnId="{47472814-D65E-469F-9E77-86AD5B457CED}">
      <dgm:prSet/>
      <dgm:spPr/>
      <dgm:t>
        <a:bodyPr/>
        <a:lstStyle/>
        <a:p>
          <a:endParaRPr lang="en-US"/>
        </a:p>
      </dgm:t>
    </dgm:pt>
    <dgm:pt modelId="{378EFAEA-92E8-43C8-8BF0-37B560E7D596}">
      <dgm:prSet/>
      <dgm:spPr/>
      <dgm:t>
        <a:bodyPr/>
        <a:lstStyle/>
        <a:p>
          <a:endParaRPr lang="en-US"/>
        </a:p>
      </dgm:t>
    </dgm:pt>
    <dgm:pt modelId="{65FC9C67-3E7B-4576-A392-F6C6966F7867}" type="parTrans" cxnId="{4F208EE8-5C2D-48F6-9A03-E05BD7CA953E}">
      <dgm:prSet/>
      <dgm:spPr/>
      <dgm:t>
        <a:bodyPr/>
        <a:lstStyle/>
        <a:p>
          <a:endParaRPr lang="en-US"/>
        </a:p>
      </dgm:t>
    </dgm:pt>
    <dgm:pt modelId="{2860EA91-7C70-4CE9-BE27-02C64F2DEE33}" type="sibTrans" cxnId="{4F208EE8-5C2D-48F6-9A03-E05BD7CA953E}">
      <dgm:prSet/>
      <dgm:spPr/>
      <dgm:t>
        <a:bodyPr/>
        <a:lstStyle/>
        <a:p>
          <a:endParaRPr lang="en-US"/>
        </a:p>
      </dgm:t>
    </dgm:pt>
    <dgm:pt modelId="{21AC01DD-2BF4-4202-A3B9-B5FDF3C6E1EB}" type="pres">
      <dgm:prSet presAssocID="{157F5B6B-9AC4-4C8B-A6F7-5EA0A65C798A}" presName="Name0" presStyleCnt="0">
        <dgm:presLayoutVars>
          <dgm:chMax val="1"/>
          <dgm:chPref val="1"/>
          <dgm:dir/>
          <dgm:animOne val="branch"/>
          <dgm:animLvl val="lvl"/>
        </dgm:presLayoutVars>
      </dgm:prSet>
      <dgm:spPr/>
    </dgm:pt>
    <dgm:pt modelId="{0159C0C9-D441-4C22-861B-FEE6EF1A0C71}" type="pres">
      <dgm:prSet presAssocID="{667DF688-1613-4DF0-88A2-07393EDEC80A}" presName="singleCycle" presStyleCnt="0"/>
      <dgm:spPr/>
    </dgm:pt>
    <dgm:pt modelId="{241B1AC0-0DA8-40C5-9BAC-5B6B9CC247E2}" type="pres">
      <dgm:prSet presAssocID="{667DF688-1613-4DF0-88A2-07393EDEC80A}" presName="singleCenter" presStyleLbl="node1" presStyleIdx="0" presStyleCnt="3" custScaleX="87489" custScaleY="65990">
        <dgm:presLayoutVars>
          <dgm:chMax val="7"/>
          <dgm:chPref val="7"/>
        </dgm:presLayoutVars>
      </dgm:prSet>
      <dgm:spPr/>
    </dgm:pt>
    <dgm:pt modelId="{2E265108-31F8-4535-B25E-FF2DE1D5ADE8}" type="pres">
      <dgm:prSet presAssocID="{EE56C7F0-38E0-4FC5-9E33-7222ABA7DDF4}" presName="Name56" presStyleLbl="parChTrans1D2" presStyleIdx="0" presStyleCnt="2"/>
      <dgm:spPr/>
    </dgm:pt>
    <dgm:pt modelId="{DE0F2C24-669E-4C10-A4D9-3AB3AA0C7834}" type="pres">
      <dgm:prSet presAssocID="{33A0F150-38D7-420E-A1DD-E9FDBE464ABA}" presName="text0" presStyleLbl="node1" presStyleIdx="1" presStyleCnt="3" custScaleX="143606" custScaleY="100882" custRadScaleRad="99500" custRadScaleInc="167268">
        <dgm:presLayoutVars>
          <dgm:bulletEnabled val="1"/>
        </dgm:presLayoutVars>
      </dgm:prSet>
      <dgm:spPr/>
    </dgm:pt>
    <dgm:pt modelId="{BE2BA3BB-7517-4367-AA45-9C83AF943D6A}" type="pres">
      <dgm:prSet presAssocID="{F70E0BE3-A22A-488D-AFE4-71935A5F40D3}" presName="Name56" presStyleLbl="parChTrans1D2" presStyleIdx="1" presStyleCnt="2"/>
      <dgm:spPr/>
    </dgm:pt>
    <dgm:pt modelId="{6D185951-8B78-417C-9627-7997D626AA61}" type="pres">
      <dgm:prSet presAssocID="{758F4DD2-0EF2-415E-83DB-9F291F121E3F}" presName="text0" presStyleLbl="node1" presStyleIdx="2" presStyleCnt="3" custScaleX="141338" custScaleY="99581" custRadScaleRad="99688" custRadScaleInc="31833">
        <dgm:presLayoutVars>
          <dgm:bulletEnabled val="1"/>
        </dgm:presLayoutVars>
      </dgm:prSet>
      <dgm:spPr/>
    </dgm:pt>
  </dgm:ptLst>
  <dgm:cxnLst>
    <dgm:cxn modelId="{47472814-D65E-469F-9E77-86AD5B457CED}" srcId="{157F5B6B-9AC4-4C8B-A6F7-5EA0A65C798A}" destId="{158E52B6-CC7C-416A-9B29-00010C573E8E}" srcOrd="1" destOrd="0" parTransId="{3638FF19-A441-42F8-9112-95658145F2F7}" sibTransId="{1044B1E1-9152-4E07-B81C-03B17768C7E8}"/>
    <dgm:cxn modelId="{743B4738-C98D-4BB7-B53F-F72A17CD9AC7}" srcId="{667DF688-1613-4DF0-88A2-07393EDEC80A}" destId="{758F4DD2-0EF2-415E-83DB-9F291F121E3F}" srcOrd="1" destOrd="0" parTransId="{F70E0BE3-A22A-488D-AFE4-71935A5F40D3}" sibTransId="{87374420-6B62-4FFA-B167-E56B10E7DEE8}"/>
    <dgm:cxn modelId="{FFE18870-1F63-4FF0-96BF-4FCFA9BDF46F}" type="presOf" srcId="{F70E0BE3-A22A-488D-AFE4-71935A5F40D3}" destId="{BE2BA3BB-7517-4367-AA45-9C83AF943D6A}" srcOrd="0" destOrd="0" presId="urn:microsoft.com/office/officeart/2008/layout/RadialCluster"/>
    <dgm:cxn modelId="{0DD64175-0030-4B4A-B06D-16E39E1750A8}" type="presOf" srcId="{EE56C7F0-38E0-4FC5-9E33-7222ABA7DDF4}" destId="{2E265108-31F8-4535-B25E-FF2DE1D5ADE8}" srcOrd="0" destOrd="0" presId="urn:microsoft.com/office/officeart/2008/layout/RadialCluster"/>
    <dgm:cxn modelId="{7441F175-0A6C-40A4-995A-52540DACABC2}" type="presOf" srcId="{667DF688-1613-4DF0-88A2-07393EDEC80A}" destId="{241B1AC0-0DA8-40C5-9BAC-5B6B9CC247E2}" srcOrd="0" destOrd="0" presId="urn:microsoft.com/office/officeart/2008/layout/RadialCluster"/>
    <dgm:cxn modelId="{AF2B9491-3B82-4A38-8002-AF71D54CA604}" type="presOf" srcId="{758F4DD2-0EF2-415E-83DB-9F291F121E3F}" destId="{6D185951-8B78-417C-9627-7997D626AA61}" srcOrd="0" destOrd="0" presId="urn:microsoft.com/office/officeart/2008/layout/RadialCluster"/>
    <dgm:cxn modelId="{06B960A3-EC81-4E7B-8472-9FAF6F7B20CC}" type="presOf" srcId="{157F5B6B-9AC4-4C8B-A6F7-5EA0A65C798A}" destId="{21AC01DD-2BF4-4202-A3B9-B5FDF3C6E1EB}" srcOrd="0" destOrd="0" presId="urn:microsoft.com/office/officeart/2008/layout/RadialCluster"/>
    <dgm:cxn modelId="{FA1696C7-9A00-4E9F-AABD-C8146EE2DB0A}" type="presOf" srcId="{33A0F150-38D7-420E-A1DD-E9FDBE464ABA}" destId="{DE0F2C24-669E-4C10-A4D9-3AB3AA0C7834}" srcOrd="0" destOrd="0" presId="urn:microsoft.com/office/officeart/2008/layout/RadialCluster"/>
    <dgm:cxn modelId="{916092CA-C5E5-42E0-9BFD-AD8EB26DBD24}" srcId="{157F5B6B-9AC4-4C8B-A6F7-5EA0A65C798A}" destId="{667DF688-1613-4DF0-88A2-07393EDEC80A}" srcOrd="0" destOrd="0" parTransId="{17C7ACA3-8EA5-4539-A2D3-5B610F6DB3B9}" sibTransId="{E65C8C3B-E927-4750-81D8-01593283B20A}"/>
    <dgm:cxn modelId="{0266F5E1-ECD4-4638-8955-7068B52C9733}" srcId="{667DF688-1613-4DF0-88A2-07393EDEC80A}" destId="{33A0F150-38D7-420E-A1DD-E9FDBE464ABA}" srcOrd="0" destOrd="0" parTransId="{EE56C7F0-38E0-4FC5-9E33-7222ABA7DDF4}" sibTransId="{D5B67F22-54E0-422F-BBA1-16A16FB61319}"/>
    <dgm:cxn modelId="{4F208EE8-5C2D-48F6-9A03-E05BD7CA953E}" srcId="{157F5B6B-9AC4-4C8B-A6F7-5EA0A65C798A}" destId="{378EFAEA-92E8-43C8-8BF0-37B560E7D596}" srcOrd="2" destOrd="0" parTransId="{65FC9C67-3E7B-4576-A392-F6C6966F7867}" sibTransId="{2860EA91-7C70-4CE9-BE27-02C64F2DEE33}"/>
    <dgm:cxn modelId="{140CD68B-0CC1-4CFF-9BD5-41F5B3E8D439}" type="presParOf" srcId="{21AC01DD-2BF4-4202-A3B9-B5FDF3C6E1EB}" destId="{0159C0C9-D441-4C22-861B-FEE6EF1A0C71}" srcOrd="0" destOrd="0" presId="urn:microsoft.com/office/officeart/2008/layout/RadialCluster"/>
    <dgm:cxn modelId="{EC87B801-E3F7-4B84-A954-D69D4117C02C}" type="presParOf" srcId="{0159C0C9-D441-4C22-861B-FEE6EF1A0C71}" destId="{241B1AC0-0DA8-40C5-9BAC-5B6B9CC247E2}" srcOrd="0" destOrd="0" presId="urn:microsoft.com/office/officeart/2008/layout/RadialCluster"/>
    <dgm:cxn modelId="{ECBED0D4-8C4F-4CD0-9AE4-5450670C755E}" type="presParOf" srcId="{0159C0C9-D441-4C22-861B-FEE6EF1A0C71}" destId="{2E265108-31F8-4535-B25E-FF2DE1D5ADE8}" srcOrd="1" destOrd="0" presId="urn:microsoft.com/office/officeart/2008/layout/RadialCluster"/>
    <dgm:cxn modelId="{1A96C284-EAE8-4FA4-AEB1-8B374A6E21E9}" type="presParOf" srcId="{0159C0C9-D441-4C22-861B-FEE6EF1A0C71}" destId="{DE0F2C24-669E-4C10-A4D9-3AB3AA0C7834}" srcOrd="2" destOrd="0" presId="urn:microsoft.com/office/officeart/2008/layout/RadialCluster"/>
    <dgm:cxn modelId="{66029EB4-F59B-44CF-9885-FFDF7E09CDDF}" type="presParOf" srcId="{0159C0C9-D441-4C22-861B-FEE6EF1A0C71}" destId="{BE2BA3BB-7517-4367-AA45-9C83AF943D6A}" srcOrd="3" destOrd="0" presId="urn:microsoft.com/office/officeart/2008/layout/RadialCluster"/>
    <dgm:cxn modelId="{D7454060-27C0-4A28-A95A-E8AE3B7C8E64}" type="presParOf" srcId="{0159C0C9-D441-4C22-861B-FEE6EF1A0C71}" destId="{6D185951-8B78-417C-9627-7997D626AA61}" srcOrd="4"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ADDB4-9FFF-40E6-9BB8-CBFB9948FD65}">
      <dsp:nvSpPr>
        <dsp:cNvPr id="0" name=""/>
        <dsp:cNvSpPr/>
      </dsp:nvSpPr>
      <dsp:spPr>
        <a:xfrm>
          <a:off x="2087210" y="1826344"/>
          <a:ext cx="1533655" cy="153365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2311809" y="2050943"/>
        <a:ext cx="1084457" cy="1084457"/>
      </dsp:txXfrm>
    </dsp:sp>
    <dsp:sp modelId="{8832061E-F74C-43D9-805B-61959FA351F4}">
      <dsp:nvSpPr>
        <dsp:cNvPr id="0" name=""/>
        <dsp:cNvSpPr/>
      </dsp:nvSpPr>
      <dsp:spPr>
        <a:xfrm rot="12900000">
          <a:off x="1102144" y="1558934"/>
          <a:ext cx="1173928" cy="4370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33B0D6-2979-4785-BC65-4DF3633C7573}">
      <dsp:nvSpPr>
        <dsp:cNvPr id="0" name=""/>
        <dsp:cNvSpPr/>
      </dsp:nvSpPr>
      <dsp:spPr>
        <a:xfrm>
          <a:off x="479809" y="858022"/>
          <a:ext cx="1456972" cy="116557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Updated Definition and Requirements for Beneficial Ownership</a:t>
          </a:r>
          <a:endParaRPr lang="en-US" sz="1300" kern="1200" dirty="0"/>
        </a:p>
      </dsp:txBody>
      <dsp:txXfrm>
        <a:off x="513948" y="892161"/>
        <a:ext cx="1388694" cy="1097299"/>
      </dsp:txXfrm>
    </dsp:sp>
    <dsp:sp modelId="{349DBF81-C803-4588-912F-FBC3BBCD5826}">
      <dsp:nvSpPr>
        <dsp:cNvPr id="0" name=""/>
        <dsp:cNvSpPr/>
      </dsp:nvSpPr>
      <dsp:spPr>
        <a:xfrm rot="16200000">
          <a:off x="2267073" y="952510"/>
          <a:ext cx="1173928" cy="43709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0D707F-9C0B-40E8-A23F-2A3778BC1D8D}">
      <dsp:nvSpPr>
        <dsp:cNvPr id="0" name=""/>
        <dsp:cNvSpPr/>
      </dsp:nvSpPr>
      <dsp:spPr>
        <a:xfrm>
          <a:off x="2125551" y="1303"/>
          <a:ext cx="1456972" cy="116557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Additional Customer Due Diligence Requirement</a:t>
          </a:r>
          <a:endParaRPr lang="en-US" sz="1300" kern="1200" dirty="0"/>
        </a:p>
      </dsp:txBody>
      <dsp:txXfrm>
        <a:off x="2159690" y="35442"/>
        <a:ext cx="1388694" cy="1097299"/>
      </dsp:txXfrm>
    </dsp:sp>
    <dsp:sp modelId="{2C79F094-3F7A-4571-A121-1215BAAE0C65}">
      <dsp:nvSpPr>
        <dsp:cNvPr id="0" name=""/>
        <dsp:cNvSpPr/>
      </dsp:nvSpPr>
      <dsp:spPr>
        <a:xfrm rot="19500000">
          <a:off x="3432002" y="1558934"/>
          <a:ext cx="1173928" cy="43709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6DE48-FB7A-42A8-BB0C-51A5C0CA3CB5}">
      <dsp:nvSpPr>
        <dsp:cNvPr id="0" name=""/>
        <dsp:cNvSpPr/>
      </dsp:nvSpPr>
      <dsp:spPr>
        <a:xfrm>
          <a:off x="3771293" y="858022"/>
          <a:ext cx="1456972" cy="116557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Beneficial Ownership Information Obtained at Account Opening</a:t>
          </a:r>
          <a:endParaRPr lang="en-US" sz="1300" kern="1200" dirty="0"/>
        </a:p>
      </dsp:txBody>
      <dsp:txXfrm>
        <a:off x="3805432" y="892161"/>
        <a:ext cx="1388694" cy="109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84DD3-E793-4051-9FA4-FD96A7A18135}">
      <dsp:nvSpPr>
        <dsp:cNvPr id="0" name=""/>
        <dsp:cNvSpPr/>
      </dsp:nvSpPr>
      <dsp:spPr>
        <a:xfrm>
          <a:off x="1330" y="0"/>
          <a:ext cx="2069772" cy="29117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IDENTIFICATION</a:t>
          </a:r>
        </a:p>
      </dsp:txBody>
      <dsp:txXfrm>
        <a:off x="1330" y="1164705"/>
        <a:ext cx="2069772" cy="1164705"/>
      </dsp:txXfrm>
    </dsp:sp>
    <dsp:sp modelId="{18FD7FCB-19A5-4BB2-B146-8F3A038503F2}">
      <dsp:nvSpPr>
        <dsp:cNvPr id="0" name=""/>
        <dsp:cNvSpPr/>
      </dsp:nvSpPr>
      <dsp:spPr>
        <a:xfrm>
          <a:off x="551408" y="174705"/>
          <a:ext cx="969617" cy="9696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71B29-7E89-4261-98CE-36B700B56E7C}">
      <dsp:nvSpPr>
        <dsp:cNvPr id="0" name=""/>
        <dsp:cNvSpPr/>
      </dsp:nvSpPr>
      <dsp:spPr>
        <a:xfrm>
          <a:off x="2133196" y="0"/>
          <a:ext cx="2069772" cy="29117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VERIFICATION</a:t>
          </a:r>
        </a:p>
      </dsp:txBody>
      <dsp:txXfrm>
        <a:off x="2133196" y="1164705"/>
        <a:ext cx="2069772" cy="1164705"/>
      </dsp:txXfrm>
    </dsp:sp>
    <dsp:sp modelId="{994D2C92-5DB5-42BC-B1CA-8C0F544C0EB8}">
      <dsp:nvSpPr>
        <dsp:cNvPr id="0" name=""/>
        <dsp:cNvSpPr/>
      </dsp:nvSpPr>
      <dsp:spPr>
        <a:xfrm>
          <a:off x="2683274" y="174705"/>
          <a:ext cx="969617" cy="96961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CA6D7-ED0D-48BA-924E-F96033CAF6EB}">
      <dsp:nvSpPr>
        <dsp:cNvPr id="0" name=""/>
        <dsp:cNvSpPr/>
      </dsp:nvSpPr>
      <dsp:spPr>
        <a:xfrm>
          <a:off x="4265062" y="0"/>
          <a:ext cx="2069772" cy="29117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CERTIFICATION</a:t>
          </a:r>
        </a:p>
      </dsp:txBody>
      <dsp:txXfrm>
        <a:off x="4265062" y="1164705"/>
        <a:ext cx="2069772" cy="1164705"/>
      </dsp:txXfrm>
    </dsp:sp>
    <dsp:sp modelId="{E33AE0E4-A091-4D58-AD09-E99E0F2C5654}">
      <dsp:nvSpPr>
        <dsp:cNvPr id="0" name=""/>
        <dsp:cNvSpPr/>
      </dsp:nvSpPr>
      <dsp:spPr>
        <a:xfrm>
          <a:off x="4815140" y="174705"/>
          <a:ext cx="969617" cy="969617"/>
        </a:xfrm>
        <a:prstGeom prst="ellipse">
          <a:avLst/>
        </a:prstGeom>
        <a:blipFill rotWithShape="1">
          <a:blip xmlns:r="http://schemas.openxmlformats.org/officeDocument/2006/relationships" r:embed="rId3"/>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2FCAC-305B-4A3B-8A87-F2FA802FF8A5}">
      <dsp:nvSpPr>
        <dsp:cNvPr id="0" name=""/>
        <dsp:cNvSpPr/>
      </dsp:nvSpPr>
      <dsp:spPr>
        <a:xfrm>
          <a:off x="253446" y="2329410"/>
          <a:ext cx="5829272" cy="436764"/>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B6ED3-4FFF-461A-BDBD-CAF34A0339CC}">
      <dsp:nvSpPr>
        <dsp:cNvPr id="0" name=""/>
        <dsp:cNvSpPr/>
      </dsp:nvSpPr>
      <dsp:spPr>
        <a:xfrm>
          <a:off x="747315" y="192640"/>
          <a:ext cx="2397381" cy="2397381"/>
        </a:xfrm>
        <a:prstGeom prst="pie">
          <a:avLst>
            <a:gd name="adj1" fmla="val 16200000"/>
            <a:gd name="adj2" fmla="val 180000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Legal Entity Customers</a:t>
          </a:r>
        </a:p>
      </dsp:txBody>
      <dsp:txXfrm>
        <a:off x="2050748" y="635014"/>
        <a:ext cx="813397" cy="799127"/>
      </dsp:txXfrm>
    </dsp:sp>
    <dsp:sp modelId="{ABA08CD7-DF74-4FC4-9310-CB3F8612BD5D}">
      <dsp:nvSpPr>
        <dsp:cNvPr id="0" name=""/>
        <dsp:cNvSpPr/>
      </dsp:nvSpPr>
      <dsp:spPr>
        <a:xfrm>
          <a:off x="623735" y="263991"/>
          <a:ext cx="2397381" cy="2397381"/>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Non- Statutory Trusts</a:t>
          </a:r>
        </a:p>
      </dsp:txBody>
      <dsp:txXfrm>
        <a:off x="1280161" y="1776625"/>
        <a:ext cx="1084529" cy="742046"/>
      </dsp:txXfrm>
    </dsp:sp>
    <dsp:sp modelId="{9F7DE9A6-3D5C-43F0-88C5-61F98B645276}">
      <dsp:nvSpPr>
        <dsp:cNvPr id="0" name=""/>
        <dsp:cNvSpPr/>
      </dsp:nvSpPr>
      <dsp:spPr>
        <a:xfrm>
          <a:off x="623735" y="263979"/>
          <a:ext cx="2397381" cy="2397405"/>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Individuals</a:t>
          </a:r>
        </a:p>
      </dsp:txBody>
      <dsp:txXfrm>
        <a:off x="880598" y="734898"/>
        <a:ext cx="813397" cy="799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07B1-221E-47CD-9EA6-47C8B517A6D0}">
      <dsp:nvSpPr>
        <dsp:cNvPr id="0" name=""/>
        <dsp:cNvSpPr/>
      </dsp:nvSpPr>
      <dsp:spPr>
        <a:xfrm rot="16200000">
          <a:off x="-610318" y="610318"/>
          <a:ext cx="2206341" cy="985704"/>
        </a:xfrm>
        <a:prstGeom prst="flowChartManualOperation">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Legal Entity Customers</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100000"/>
            </a:lnSpc>
            <a:spcBef>
              <a:spcPct val="0"/>
            </a:spcBef>
            <a:spcAft>
              <a:spcPts val="0"/>
            </a:spcAft>
            <a:buNone/>
          </a:pPr>
          <a:endParaRPr lang="en-US" sz="900" b="1" kern="1200" dirty="0"/>
        </a:p>
        <a:p>
          <a:pPr marL="0" lvl="0" indent="0" algn="ctr" defTabSz="533400">
            <a:lnSpc>
              <a:spcPct val="100000"/>
            </a:lnSpc>
            <a:spcBef>
              <a:spcPct val="0"/>
            </a:spcBef>
            <a:spcAft>
              <a:spcPts val="0"/>
            </a:spcAft>
            <a:buNone/>
          </a:pPr>
          <a:endParaRPr lang="en-US" sz="900" b="1" kern="1200" dirty="0"/>
        </a:p>
        <a:p>
          <a:pPr marL="0" lvl="0" indent="0" algn="ctr" defTabSz="533400">
            <a:lnSpc>
              <a:spcPct val="100000"/>
            </a:lnSpc>
            <a:spcBef>
              <a:spcPct val="0"/>
            </a:spcBef>
            <a:spcAft>
              <a:spcPts val="0"/>
            </a:spcAft>
            <a:buNone/>
          </a:pPr>
          <a:r>
            <a:rPr lang="en-US" sz="1000" b="1" kern="1200" dirty="0"/>
            <a:t>Beneficial Owner</a:t>
          </a:r>
        </a:p>
        <a:p>
          <a:pPr marL="0" lvl="0" indent="0" algn="ctr" defTabSz="533400">
            <a:lnSpc>
              <a:spcPct val="100000"/>
            </a:lnSpc>
            <a:spcBef>
              <a:spcPct val="0"/>
            </a:spcBef>
            <a:spcAft>
              <a:spcPts val="0"/>
            </a:spcAft>
            <a:buNone/>
          </a:pPr>
          <a:r>
            <a:rPr lang="en-US" sz="1000" b="1" kern="1200" dirty="0"/>
            <a:t> +</a:t>
          </a:r>
        </a:p>
        <a:p>
          <a:pPr marL="0" lvl="0" indent="0" algn="ctr" defTabSz="533400">
            <a:lnSpc>
              <a:spcPct val="100000"/>
            </a:lnSpc>
            <a:spcBef>
              <a:spcPct val="0"/>
            </a:spcBef>
            <a:spcAft>
              <a:spcPts val="0"/>
            </a:spcAft>
            <a:buNone/>
          </a:pPr>
          <a:r>
            <a:rPr lang="en-US" sz="1000" b="1" kern="1200" dirty="0"/>
            <a:t>Controller</a:t>
          </a:r>
        </a:p>
      </dsp:txBody>
      <dsp:txXfrm rot="5400000">
        <a:off x="0" y="441268"/>
        <a:ext cx="985704" cy="1323805"/>
      </dsp:txXfrm>
    </dsp:sp>
    <dsp:sp modelId="{7EFAC3B2-8C39-4F3A-A9F9-D12BEAA8BFEE}">
      <dsp:nvSpPr>
        <dsp:cNvPr id="0" name=""/>
        <dsp:cNvSpPr/>
      </dsp:nvSpPr>
      <dsp:spPr>
        <a:xfrm rot="16200000">
          <a:off x="449692" y="610318"/>
          <a:ext cx="2206341" cy="985704"/>
        </a:xfrm>
        <a:prstGeom prst="flowChartManualOperation">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Partially Excluded Customers</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000" b="1" kern="1200" dirty="0"/>
            <a:t>Controller</a:t>
          </a:r>
          <a:endParaRPr lang="en-US" sz="105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dsp:txBody>
      <dsp:txXfrm rot="5400000">
        <a:off x="1060010" y="441268"/>
        <a:ext cx="985704" cy="1323805"/>
      </dsp:txXfrm>
    </dsp:sp>
    <dsp:sp modelId="{AA249687-56E9-4666-A799-AB6CFD6B911C}">
      <dsp:nvSpPr>
        <dsp:cNvPr id="0" name=""/>
        <dsp:cNvSpPr/>
      </dsp:nvSpPr>
      <dsp:spPr>
        <a:xfrm rot="16200000">
          <a:off x="1509324" y="610318"/>
          <a:ext cx="2206341" cy="985704"/>
        </a:xfrm>
        <a:prstGeom prst="flowChartManualOperation">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US" sz="1200" b="1" kern="1200" dirty="0"/>
            <a:t>Fully Excluded Customers</a:t>
          </a:r>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endParaRPr lang="en-US" sz="1200" b="1" kern="1200" dirty="0"/>
        </a:p>
      </dsp:txBody>
      <dsp:txXfrm rot="5400000">
        <a:off x="2119642" y="441268"/>
        <a:ext cx="985704" cy="1323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1AC0-0DA8-40C5-9BAC-5B6B9CC247E2}">
      <dsp:nvSpPr>
        <dsp:cNvPr id="0" name=""/>
        <dsp:cNvSpPr/>
      </dsp:nvSpPr>
      <dsp:spPr>
        <a:xfrm>
          <a:off x="1963839" y="1779325"/>
          <a:ext cx="1066665" cy="804550"/>
        </a:xfrm>
        <a:prstGeom prst="roundRect">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Fully Excluded Customer Types</a:t>
          </a:r>
        </a:p>
      </dsp:txBody>
      <dsp:txXfrm>
        <a:off x="2003114" y="1818600"/>
        <a:ext cx="988115" cy="726000"/>
      </dsp:txXfrm>
    </dsp:sp>
    <dsp:sp modelId="{BF6C2319-18C0-4F2E-AC36-45678B1F0A57}">
      <dsp:nvSpPr>
        <dsp:cNvPr id="0" name=""/>
        <dsp:cNvSpPr/>
      </dsp:nvSpPr>
      <dsp:spPr>
        <a:xfrm rot="16200000">
          <a:off x="2145428" y="1427581"/>
          <a:ext cx="703488" cy="0"/>
        </a:xfrm>
        <a:custGeom>
          <a:avLst/>
          <a:gdLst/>
          <a:ahLst/>
          <a:cxnLst/>
          <a:rect l="0" t="0" r="0" b="0"/>
          <a:pathLst>
            <a:path>
              <a:moveTo>
                <a:pt x="0" y="0"/>
              </a:moveTo>
              <a:lnTo>
                <a:pt x="703488"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2806D-8963-4ACE-B55F-A4DD4DD4747F}">
      <dsp:nvSpPr>
        <dsp:cNvPr id="0" name=""/>
        <dsp:cNvSpPr/>
      </dsp:nvSpPr>
      <dsp:spPr>
        <a:xfrm>
          <a:off x="1853001" y="-42417"/>
          <a:ext cx="1288341" cy="1118254"/>
        </a:xfrm>
        <a:prstGeom prst="roundRect">
          <a:avLst/>
        </a:prstGeom>
        <a:solidFill>
          <a:schemeClr val="accent3">
            <a:shade val="80000"/>
            <a:hueOff val="-53296"/>
            <a:satOff val="-859"/>
            <a:lumOff val="43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kern="1200" dirty="0"/>
            <a:t>US Banks; Non-US Banks, </a:t>
          </a:r>
          <a:r>
            <a:rPr lang="en-US" sz="950" b="0" kern="1200" dirty="0">
              <a:effectLst/>
            </a:rPr>
            <a:t>securities broker-dealers, and futures commission merchants located</a:t>
          </a:r>
          <a:r>
            <a:rPr lang="en-US" sz="950" b="0" kern="1200" baseline="0" dirty="0">
              <a:effectLst/>
            </a:rPr>
            <a:t> in an Approved Jurisdiction</a:t>
          </a:r>
          <a:r>
            <a:rPr lang="en-US" sz="950" b="0" kern="1200" baseline="0" dirty="0">
              <a:solidFill>
                <a:srgbClr val="FF0000"/>
              </a:solidFill>
              <a:effectLst/>
            </a:rPr>
            <a:t>*</a:t>
          </a:r>
          <a:endParaRPr lang="en-US" sz="950" kern="1200" dirty="0">
            <a:solidFill>
              <a:srgbClr val="FF0000"/>
            </a:solidFill>
          </a:endParaRPr>
        </a:p>
      </dsp:txBody>
      <dsp:txXfrm>
        <a:off x="1907590" y="12172"/>
        <a:ext cx="1179163" cy="1009076"/>
      </dsp:txXfrm>
    </dsp:sp>
    <dsp:sp modelId="{77EE44FA-4E9A-43C0-8819-157E50160F9C}">
      <dsp:nvSpPr>
        <dsp:cNvPr id="0" name=""/>
        <dsp:cNvSpPr/>
      </dsp:nvSpPr>
      <dsp:spPr>
        <a:xfrm rot="19285714">
          <a:off x="2971189" y="1692390"/>
          <a:ext cx="278865" cy="0"/>
        </a:xfrm>
        <a:custGeom>
          <a:avLst/>
          <a:gdLst/>
          <a:ahLst/>
          <a:cxnLst/>
          <a:rect l="0" t="0" r="0" b="0"/>
          <a:pathLst>
            <a:path>
              <a:moveTo>
                <a:pt x="0" y="0"/>
              </a:moveTo>
              <a:lnTo>
                <a:pt x="278865"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CE3E8-BD21-41B4-BAE4-D7E22F29BEB4}">
      <dsp:nvSpPr>
        <dsp:cNvPr id="0" name=""/>
        <dsp:cNvSpPr/>
      </dsp:nvSpPr>
      <dsp:spPr>
        <a:xfrm>
          <a:off x="3219634" y="608410"/>
          <a:ext cx="1158403" cy="1070296"/>
        </a:xfrm>
        <a:prstGeom prst="roundRect">
          <a:avLst/>
        </a:prstGeom>
        <a:solidFill>
          <a:schemeClr val="accent3">
            <a:shade val="80000"/>
            <a:hueOff val="-106592"/>
            <a:satOff val="-1719"/>
            <a:lumOff val="86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effectLst/>
            </a:rPr>
            <a:t>US-based SEC or CFTC registered</a:t>
          </a:r>
          <a:r>
            <a:rPr lang="en-US" sz="950" b="0" kern="1200" baseline="0" dirty="0">
              <a:effectLst/>
            </a:rPr>
            <a:t> </a:t>
          </a:r>
          <a:r>
            <a:rPr lang="en-US" sz="950" b="0" kern="1200" dirty="0">
              <a:effectLst/>
            </a:rPr>
            <a:t>NBFIs  including investment advisers and broker-dealers</a:t>
          </a:r>
          <a:endParaRPr lang="en-US" sz="950" kern="1200" dirty="0"/>
        </a:p>
      </dsp:txBody>
      <dsp:txXfrm>
        <a:off x="3271882" y="660658"/>
        <a:ext cx="1053907" cy="965800"/>
      </dsp:txXfrm>
    </dsp:sp>
    <dsp:sp modelId="{2E265108-31F8-4535-B25E-FF2DE1D5ADE8}">
      <dsp:nvSpPr>
        <dsp:cNvPr id="0" name=""/>
        <dsp:cNvSpPr/>
      </dsp:nvSpPr>
      <dsp:spPr>
        <a:xfrm rot="771429">
          <a:off x="3022550" y="2373935"/>
          <a:ext cx="634595" cy="0"/>
        </a:xfrm>
        <a:custGeom>
          <a:avLst/>
          <a:gdLst/>
          <a:ahLst/>
          <a:cxnLst/>
          <a:rect l="0" t="0" r="0" b="0"/>
          <a:pathLst>
            <a:path>
              <a:moveTo>
                <a:pt x="0" y="0"/>
              </a:moveTo>
              <a:lnTo>
                <a:pt x="634595"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F2C24-669E-4C10-A4D9-3AB3AA0C7834}">
      <dsp:nvSpPr>
        <dsp:cNvPr id="0" name=""/>
        <dsp:cNvSpPr/>
      </dsp:nvSpPr>
      <dsp:spPr>
        <a:xfrm>
          <a:off x="3649190" y="2049220"/>
          <a:ext cx="942260" cy="1005706"/>
        </a:xfrm>
        <a:prstGeom prst="roundRect">
          <a:avLst/>
        </a:prstGeom>
        <a:solidFill>
          <a:schemeClr val="accent3">
            <a:shade val="80000"/>
            <a:hueOff val="-159888"/>
            <a:satOff val="-2578"/>
            <a:lumOff val="129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effectLst/>
              <a:latin typeface="Calibri"/>
              <a:ea typeface="Calibri"/>
              <a:cs typeface="Times New Roman"/>
            </a:rPr>
            <a:t>US State</a:t>
          </a:r>
          <a:r>
            <a:rPr lang="en-US" sz="950" b="0" kern="1200" baseline="0" dirty="0">
              <a:effectLst/>
              <a:latin typeface="Calibri"/>
              <a:ea typeface="Calibri"/>
              <a:cs typeface="Times New Roman"/>
            </a:rPr>
            <a:t> regulated insurance companies</a:t>
          </a:r>
          <a:endParaRPr lang="en-US" sz="950" kern="1200" dirty="0"/>
        </a:p>
      </dsp:txBody>
      <dsp:txXfrm>
        <a:off x="3695187" y="2095217"/>
        <a:ext cx="850266" cy="913712"/>
      </dsp:txXfrm>
    </dsp:sp>
    <dsp:sp modelId="{9BB6A089-AABD-49CD-A6CA-FA4A4A0A46D3}">
      <dsp:nvSpPr>
        <dsp:cNvPr id="0" name=""/>
        <dsp:cNvSpPr/>
      </dsp:nvSpPr>
      <dsp:spPr>
        <a:xfrm rot="3857143">
          <a:off x="2479480" y="2920344"/>
          <a:ext cx="746904" cy="0"/>
        </a:xfrm>
        <a:custGeom>
          <a:avLst/>
          <a:gdLst/>
          <a:ahLst/>
          <a:cxnLst/>
          <a:rect l="0" t="0" r="0" b="0"/>
          <a:pathLst>
            <a:path>
              <a:moveTo>
                <a:pt x="0" y="0"/>
              </a:moveTo>
              <a:lnTo>
                <a:pt x="746904"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01CFF-591F-40DA-88B3-BFCE752E364A}">
      <dsp:nvSpPr>
        <dsp:cNvPr id="0" name=""/>
        <dsp:cNvSpPr/>
      </dsp:nvSpPr>
      <dsp:spPr>
        <a:xfrm>
          <a:off x="2678904" y="3256813"/>
          <a:ext cx="1081274" cy="849603"/>
        </a:xfrm>
        <a:prstGeom prst="roundRect">
          <a:avLst/>
        </a:prstGeom>
        <a:solidFill>
          <a:schemeClr val="accent3">
            <a:shade val="80000"/>
            <a:hueOff val="-213184"/>
            <a:satOff val="-3438"/>
            <a:lumOff val="172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kern="1200" dirty="0"/>
            <a:t>Public  Operating Companies listed on US stock exchanges and their US-based subsidiaries</a:t>
          </a:r>
        </a:p>
      </dsp:txBody>
      <dsp:txXfrm>
        <a:off x="2720378" y="3298287"/>
        <a:ext cx="998326" cy="766655"/>
      </dsp:txXfrm>
    </dsp:sp>
    <dsp:sp modelId="{596ED707-0C09-4F88-898B-54096B83DE1F}">
      <dsp:nvSpPr>
        <dsp:cNvPr id="0" name=""/>
        <dsp:cNvSpPr/>
      </dsp:nvSpPr>
      <dsp:spPr>
        <a:xfrm rot="6942857">
          <a:off x="1752213" y="2930238"/>
          <a:ext cx="768868" cy="0"/>
        </a:xfrm>
        <a:custGeom>
          <a:avLst/>
          <a:gdLst/>
          <a:ahLst/>
          <a:cxnLst/>
          <a:rect l="0" t="0" r="0" b="0"/>
          <a:pathLst>
            <a:path>
              <a:moveTo>
                <a:pt x="0" y="0"/>
              </a:moveTo>
              <a:lnTo>
                <a:pt x="768868"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11A24-DAC0-460F-9AE4-348E5E91C5F1}">
      <dsp:nvSpPr>
        <dsp:cNvPr id="0" name=""/>
        <dsp:cNvSpPr/>
      </dsp:nvSpPr>
      <dsp:spPr>
        <a:xfrm>
          <a:off x="1217424" y="3276601"/>
          <a:ext cx="1114757" cy="810026"/>
        </a:xfrm>
        <a:prstGeom prst="roundRect">
          <a:avLst/>
        </a:prstGeom>
        <a:solidFill>
          <a:schemeClr val="accent3">
            <a:shade val="80000"/>
            <a:hueOff val="-266480"/>
            <a:satOff val="-4297"/>
            <a:lumOff val="2162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effectLst/>
            </a:rPr>
            <a:t>Open and Closed ended 40’ Act Funds</a:t>
          </a:r>
          <a:endParaRPr lang="en-US" sz="950" b="0" kern="1200" dirty="0">
            <a:effectLst/>
            <a:latin typeface="Calibri"/>
            <a:ea typeface="Calibri"/>
            <a:cs typeface="Times New Roman"/>
          </a:endParaRPr>
        </a:p>
      </dsp:txBody>
      <dsp:txXfrm>
        <a:off x="1256966" y="3316143"/>
        <a:ext cx="1035673" cy="730942"/>
      </dsp:txXfrm>
    </dsp:sp>
    <dsp:sp modelId="{BE2BA3BB-7517-4367-AA45-9C83AF943D6A}">
      <dsp:nvSpPr>
        <dsp:cNvPr id="0" name=""/>
        <dsp:cNvSpPr/>
      </dsp:nvSpPr>
      <dsp:spPr>
        <a:xfrm rot="10028571">
          <a:off x="1353349" y="2372116"/>
          <a:ext cx="618240" cy="0"/>
        </a:xfrm>
        <a:custGeom>
          <a:avLst/>
          <a:gdLst/>
          <a:ahLst/>
          <a:cxnLst/>
          <a:rect l="0" t="0" r="0" b="0"/>
          <a:pathLst>
            <a:path>
              <a:moveTo>
                <a:pt x="0" y="0"/>
              </a:moveTo>
              <a:lnTo>
                <a:pt x="618240"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185951-8B78-417C-9627-7997D626AA61}">
      <dsp:nvSpPr>
        <dsp:cNvPr id="0" name=""/>
        <dsp:cNvSpPr/>
      </dsp:nvSpPr>
      <dsp:spPr>
        <a:xfrm>
          <a:off x="386948" y="2069151"/>
          <a:ext cx="974151" cy="965843"/>
        </a:xfrm>
        <a:prstGeom prst="roundRect">
          <a:avLst/>
        </a:prstGeom>
        <a:solidFill>
          <a:schemeClr val="accent3">
            <a:shade val="80000"/>
            <a:hueOff val="-319776"/>
            <a:satOff val="-5157"/>
            <a:lumOff val="259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effectLst/>
              <a:latin typeface="+mn-lt"/>
              <a:ea typeface="Calibri"/>
              <a:cs typeface="Times New Roman"/>
            </a:rPr>
            <a:t>Funds Operated or advised by a US Bank or US  SEC registered investment adviser</a:t>
          </a:r>
          <a:endParaRPr lang="en-US" sz="950" b="0" kern="1200" dirty="0">
            <a:effectLst/>
            <a:latin typeface="Calibri"/>
            <a:ea typeface="Calibri"/>
            <a:cs typeface="Times New Roman"/>
          </a:endParaRPr>
        </a:p>
      </dsp:txBody>
      <dsp:txXfrm>
        <a:off x="434097" y="2116300"/>
        <a:ext cx="879853" cy="871545"/>
      </dsp:txXfrm>
    </dsp:sp>
    <dsp:sp modelId="{6DD6B301-B70F-42B8-A2A3-41B43C673550}">
      <dsp:nvSpPr>
        <dsp:cNvPr id="0" name=""/>
        <dsp:cNvSpPr/>
      </dsp:nvSpPr>
      <dsp:spPr>
        <a:xfrm rot="13114286">
          <a:off x="1753305" y="1695545"/>
          <a:ext cx="268746" cy="0"/>
        </a:xfrm>
        <a:custGeom>
          <a:avLst/>
          <a:gdLst/>
          <a:ahLst/>
          <a:cxnLst/>
          <a:rect l="0" t="0" r="0" b="0"/>
          <a:pathLst>
            <a:path>
              <a:moveTo>
                <a:pt x="0" y="0"/>
              </a:moveTo>
              <a:lnTo>
                <a:pt x="268746" y="0"/>
              </a:lnTo>
            </a:path>
          </a:pathLst>
        </a:custGeom>
        <a:noFill/>
        <a:ln w="19050" cap="rnd"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0D569-3CC9-4374-928E-FEB3A6D2A56B}">
      <dsp:nvSpPr>
        <dsp:cNvPr id="0" name=""/>
        <dsp:cNvSpPr/>
      </dsp:nvSpPr>
      <dsp:spPr>
        <a:xfrm>
          <a:off x="608395" y="645352"/>
          <a:ext cx="1174225" cy="996410"/>
        </a:xfrm>
        <a:prstGeom prst="roundRect">
          <a:avLst/>
        </a:prstGeom>
        <a:solidFill>
          <a:schemeClr val="accent3">
            <a:shade val="80000"/>
            <a:hueOff val="-373072"/>
            <a:satOff val="-6016"/>
            <a:lumOff val="302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solidFill>
                <a:schemeClr val="bg1"/>
              </a:solidFill>
              <a:effectLst/>
            </a:rPr>
            <a:t>Governmental entities</a:t>
          </a:r>
          <a:r>
            <a:rPr lang="en-US" sz="950" b="0" kern="1200" dirty="0">
              <a:effectLst/>
            </a:rPr>
            <a:t> including central banks, US state and local government entities, governmental institutions</a:t>
          </a:r>
          <a:endParaRPr lang="en-US" sz="950" kern="1200" dirty="0"/>
        </a:p>
      </dsp:txBody>
      <dsp:txXfrm>
        <a:off x="657036" y="693993"/>
        <a:ext cx="1076943" cy="899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1AC0-0DA8-40C5-9BAC-5B6B9CC247E2}">
      <dsp:nvSpPr>
        <dsp:cNvPr id="0" name=""/>
        <dsp:cNvSpPr/>
      </dsp:nvSpPr>
      <dsp:spPr>
        <a:xfrm>
          <a:off x="1743430" y="1632381"/>
          <a:ext cx="1066665" cy="804550"/>
        </a:xfrm>
        <a:prstGeom prst="round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Partially Excluded Customer Types</a:t>
          </a:r>
        </a:p>
      </dsp:txBody>
      <dsp:txXfrm>
        <a:off x="1782705" y="1671656"/>
        <a:ext cx="988115" cy="726000"/>
      </dsp:txXfrm>
    </dsp:sp>
    <dsp:sp modelId="{2E265108-31F8-4535-B25E-FF2DE1D5ADE8}">
      <dsp:nvSpPr>
        <dsp:cNvPr id="0" name=""/>
        <dsp:cNvSpPr/>
      </dsp:nvSpPr>
      <dsp:spPr>
        <a:xfrm rot="3632472">
          <a:off x="2331220" y="2732919"/>
          <a:ext cx="679877" cy="0"/>
        </a:xfrm>
        <a:custGeom>
          <a:avLst/>
          <a:gdLst/>
          <a:ahLst/>
          <a:cxnLst/>
          <a:rect l="0" t="0" r="0" b="0"/>
          <a:pathLst>
            <a:path>
              <a:moveTo>
                <a:pt x="0" y="0"/>
              </a:moveTo>
              <a:lnTo>
                <a:pt x="679877" y="0"/>
              </a:lnTo>
            </a:path>
          </a:pathLst>
        </a:custGeom>
        <a:noFill/>
        <a:ln w="19050"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F2C24-669E-4C10-A4D9-3AB3AA0C7834}">
      <dsp:nvSpPr>
        <dsp:cNvPr id="0" name=""/>
        <dsp:cNvSpPr/>
      </dsp:nvSpPr>
      <dsp:spPr>
        <a:xfrm>
          <a:off x="2484534" y="3028907"/>
          <a:ext cx="1173065" cy="824068"/>
        </a:xfrm>
        <a:prstGeom prst="roundRect">
          <a:avLst/>
        </a:prstGeom>
        <a:solidFill>
          <a:schemeClr val="accent1">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3608">
            <a:lnSpc>
              <a:spcPct val="90000"/>
            </a:lnSpc>
            <a:spcBef>
              <a:spcPct val="0"/>
            </a:spcBef>
            <a:spcAft>
              <a:spcPct val="35000"/>
            </a:spcAft>
            <a:buNone/>
          </a:pPr>
          <a:r>
            <a:rPr lang="en-US" sz="953" kern="1200" dirty="0"/>
            <a:t>Charities and non-profits</a:t>
          </a:r>
        </a:p>
      </dsp:txBody>
      <dsp:txXfrm>
        <a:off x="2524762" y="3069135"/>
        <a:ext cx="1092609" cy="743612"/>
      </dsp:txXfrm>
    </dsp:sp>
    <dsp:sp modelId="{BE2BA3BB-7517-4367-AA45-9C83AF943D6A}">
      <dsp:nvSpPr>
        <dsp:cNvPr id="0" name=""/>
        <dsp:cNvSpPr/>
      </dsp:nvSpPr>
      <dsp:spPr>
        <a:xfrm rot="7118982">
          <a:off x="1541916" y="2742453"/>
          <a:ext cx="696292" cy="0"/>
        </a:xfrm>
        <a:custGeom>
          <a:avLst/>
          <a:gdLst/>
          <a:ahLst/>
          <a:cxnLst/>
          <a:rect l="0" t="0" r="0" b="0"/>
          <a:pathLst>
            <a:path>
              <a:moveTo>
                <a:pt x="0" y="0"/>
              </a:moveTo>
              <a:lnTo>
                <a:pt x="696292" y="0"/>
              </a:lnTo>
            </a:path>
          </a:pathLst>
        </a:custGeom>
        <a:noFill/>
        <a:ln w="19050" cap="rnd"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185951-8B78-417C-9627-7997D626AA61}">
      <dsp:nvSpPr>
        <dsp:cNvPr id="0" name=""/>
        <dsp:cNvSpPr/>
      </dsp:nvSpPr>
      <dsp:spPr>
        <a:xfrm>
          <a:off x="923664" y="3047975"/>
          <a:ext cx="1154539" cy="813441"/>
        </a:xfrm>
        <a:prstGeom prst="round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22275">
            <a:lnSpc>
              <a:spcPct val="90000"/>
            </a:lnSpc>
            <a:spcBef>
              <a:spcPct val="0"/>
            </a:spcBef>
            <a:spcAft>
              <a:spcPct val="35000"/>
            </a:spcAft>
            <a:buNone/>
          </a:pPr>
          <a:r>
            <a:rPr lang="en-US" sz="950" b="0" kern="1200" dirty="0">
              <a:effectLst/>
              <a:latin typeface="+mn-lt"/>
              <a:ea typeface="Calibri"/>
              <a:cs typeface="Times New Roman"/>
            </a:rPr>
            <a:t>Funds NOT Operated or advised by a US Bank or US  SEC registered investment adviser</a:t>
          </a:r>
          <a:endParaRPr lang="en-US" sz="950" b="0" kern="1200" dirty="0">
            <a:effectLst/>
            <a:latin typeface="Calibri"/>
            <a:ea typeface="Calibri"/>
            <a:cs typeface="Times New Roman"/>
          </a:endParaRPr>
        </a:p>
      </dsp:txBody>
      <dsp:txXfrm>
        <a:off x="963373" y="3087684"/>
        <a:ext cx="1075121" cy="7340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11982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362769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4651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120335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637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219764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43246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112306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143372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3BF3F-F0FE-4ADB-B3E3-A73A6DC065B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40526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3BF3F-F0FE-4ADB-B3E3-A73A6DC065BD}"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416116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B3BF3F-F0FE-4ADB-B3E3-A73A6DC065BD}"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133000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B3BF3F-F0FE-4ADB-B3E3-A73A6DC065BD}"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334409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3BF3F-F0FE-4ADB-B3E3-A73A6DC065BD}"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200244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3BF3F-F0FE-4ADB-B3E3-A73A6DC065BD}"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259658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B3BF3F-F0FE-4ADB-B3E3-A73A6DC065BD}"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E2F3-CA84-4FF4-A871-F5A898483206}" type="slidenum">
              <a:rPr lang="en-US" smtClean="0"/>
              <a:t>‹#›</a:t>
            </a:fld>
            <a:endParaRPr lang="en-US"/>
          </a:p>
        </p:txBody>
      </p:sp>
    </p:spTree>
    <p:extLst>
      <p:ext uri="{BB962C8B-B14F-4D97-AF65-F5344CB8AC3E}">
        <p14:creationId xmlns:p14="http://schemas.microsoft.com/office/powerpoint/2010/main" val="342469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B3BF3F-F0FE-4ADB-B3E3-A73A6DC065BD}" type="datetimeFigureOut">
              <a:rPr lang="en-US" smtClean="0"/>
              <a:t>12/6/2018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6DE2F3-CA84-4FF4-A871-F5A898483206}" type="slidenum">
              <a:rPr lang="en-US" smtClean="0"/>
              <a:t>‹#›</a:t>
            </a:fld>
            <a:endParaRPr lang="en-US"/>
          </a:p>
        </p:txBody>
      </p:sp>
    </p:spTree>
    <p:extLst>
      <p:ext uri="{BB962C8B-B14F-4D97-AF65-F5344CB8AC3E}">
        <p14:creationId xmlns:p14="http://schemas.microsoft.com/office/powerpoint/2010/main" val="307793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hyperlink" Target="http://www.google.com/url?sa=i&amp;rct=j&amp;q=&amp;esrc=s&amp;source=images&amp;cd=&amp;cad=rja&amp;uact=8&amp;ved=0ahUKEwjA9bO4hfTPAhVM5oMKHecUBDcQjRwIBw&amp;url=http://slideplayer.com/slide/10495227/&amp;psig=AFQjCNHANNga1qSCPvp0iH4TGQIS_1e8fQ&amp;ust=147741914925760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5D7AF48-8906-4925-B6C1-69EF9FEC88DA}"/>
              </a:ext>
            </a:extLst>
          </p:cNvPr>
          <p:cNvSpPr>
            <a:spLocks noGrp="1"/>
          </p:cNvSpPr>
          <p:nvPr>
            <p:ph type="ctrTitle"/>
          </p:nvPr>
        </p:nvSpPr>
        <p:spPr>
          <a:xfrm>
            <a:off x="677334" y="1282701"/>
            <a:ext cx="5690849" cy="4307148"/>
          </a:xfrm>
        </p:spPr>
        <p:txBody>
          <a:bodyPr anchor="ctr">
            <a:normAutofit/>
          </a:bodyPr>
          <a:lstStyle/>
          <a:p>
            <a:pPr algn="l"/>
            <a:r>
              <a:rPr lang="en-US" sz="4800" dirty="0">
                <a:solidFill>
                  <a:schemeClr val="tx1">
                    <a:lumMod val="75000"/>
                    <a:lumOff val="25000"/>
                  </a:schemeClr>
                </a:solidFill>
                <a:latin typeface="Calibri" panose="020F0502020204030204" pitchFamily="34" charset="0"/>
                <a:cs typeface="Calibri" panose="020F0502020204030204" pitchFamily="34" charset="0"/>
              </a:rPr>
              <a:t>Recent Developments in the Fight Against Financial Crime</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B6E1A287-9838-4A06-9BFA-4640C13C514E}"/>
              </a:ext>
            </a:extLst>
          </p:cNvPr>
          <p:cNvSpPr>
            <a:spLocks noGrp="1"/>
          </p:cNvSpPr>
          <p:nvPr>
            <p:ph type="subTitle" idx="1"/>
          </p:nvPr>
        </p:nvSpPr>
        <p:spPr>
          <a:xfrm>
            <a:off x="7821120" y="2876315"/>
            <a:ext cx="3602567" cy="1096899"/>
          </a:xfrm>
        </p:spPr>
        <p:txBody>
          <a:bodyPr anchor="ctr">
            <a:normAutofit lnSpcReduction="10000"/>
          </a:bodyPr>
          <a:lstStyle/>
          <a:p>
            <a:pPr algn="l">
              <a:lnSpc>
                <a:spcPct val="90000"/>
              </a:lnSpc>
            </a:pPr>
            <a:endParaRPr lang="en-US" sz="1500" b="1" dirty="0">
              <a:solidFill>
                <a:srgbClr val="FFFFFF"/>
              </a:solidFill>
              <a:latin typeface="Calibri" panose="020F0502020204030204" pitchFamily="34" charset="0"/>
              <a:cs typeface="Calibri" panose="020F0502020204030204" pitchFamily="34" charset="0"/>
            </a:endParaRPr>
          </a:p>
          <a:p>
            <a:pPr algn="l">
              <a:lnSpc>
                <a:spcPct val="90000"/>
              </a:lnSpc>
            </a:pPr>
            <a:r>
              <a:rPr lang="en-US" sz="1500" b="1" dirty="0">
                <a:solidFill>
                  <a:srgbClr val="FFFFFF"/>
                </a:solidFill>
                <a:latin typeface="Calibri" panose="020F0502020204030204" pitchFamily="34" charset="0"/>
                <a:cs typeface="Calibri" panose="020F0502020204030204" pitchFamily="34" charset="0"/>
              </a:rPr>
              <a:t>Justin Mendelsohn</a:t>
            </a:r>
          </a:p>
          <a:p>
            <a:pPr algn="l">
              <a:lnSpc>
                <a:spcPct val="90000"/>
              </a:lnSpc>
            </a:pPr>
            <a:r>
              <a:rPr lang="en-US" sz="1500" b="1" dirty="0">
                <a:solidFill>
                  <a:srgbClr val="FFFFFF"/>
                </a:solidFill>
                <a:latin typeface="Calibri" panose="020F0502020204030204" pitchFamily="34" charset="0"/>
                <a:cs typeface="Calibri" panose="020F0502020204030204" pitchFamily="34" charset="0"/>
              </a:rPr>
              <a:t>Deputy Head of AML and Sanctions, Brown Brothers Harriman &amp; Co.</a:t>
            </a:r>
          </a:p>
        </p:txBody>
      </p:sp>
    </p:spTree>
    <p:extLst>
      <p:ext uri="{BB962C8B-B14F-4D97-AF65-F5344CB8AC3E}">
        <p14:creationId xmlns:p14="http://schemas.microsoft.com/office/powerpoint/2010/main" val="170597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511-F21C-418A-BEBE-DF56AA18C6B9}"/>
              </a:ext>
            </a:extLst>
          </p:cNvPr>
          <p:cNvSpPr>
            <a:spLocks noGrp="1"/>
          </p:cNvSpPr>
          <p:nvPr>
            <p:ph type="title"/>
          </p:nvPr>
        </p:nvSpPr>
        <p:spPr>
          <a:xfrm>
            <a:off x="677334" y="609600"/>
            <a:ext cx="8596668" cy="408317"/>
          </a:xfrm>
        </p:spPr>
        <p:txBody>
          <a:bodyPr>
            <a:noAutofit/>
          </a:bodyPr>
          <a:lstStyle/>
          <a:p>
            <a:r>
              <a:rPr lang="en-US" sz="2400" dirty="0">
                <a:latin typeface="Calibri" panose="020F0502020204030204" pitchFamily="34" charset="0"/>
                <a:cs typeface="Calibri" panose="020F0502020204030204" pitchFamily="34" charset="0"/>
              </a:rPr>
              <a:t>Application of Blockchain Technology to AML and Anti-Corruption</a:t>
            </a:r>
          </a:p>
        </p:txBody>
      </p:sp>
      <p:sp>
        <p:nvSpPr>
          <p:cNvPr id="3" name="TextBox 2">
            <a:extLst>
              <a:ext uri="{FF2B5EF4-FFF2-40B4-BE49-F238E27FC236}">
                <a16:creationId xmlns:a16="http://schemas.microsoft.com/office/drawing/2014/main" id="{DAB5BCCB-EE80-45F7-8204-FBE4B41D5F32}"/>
              </a:ext>
            </a:extLst>
          </p:cNvPr>
          <p:cNvSpPr txBox="1"/>
          <p:nvPr/>
        </p:nvSpPr>
        <p:spPr>
          <a:xfrm>
            <a:off x="208935" y="1132217"/>
            <a:ext cx="9533466" cy="5693866"/>
          </a:xfrm>
          <a:prstGeom prst="rect">
            <a:avLst/>
          </a:prstGeom>
          <a:noFill/>
        </p:spPr>
        <p:txBody>
          <a:bodyPr wrap="square" rtlCol="0">
            <a:spAutoFit/>
          </a:bodyPr>
          <a:lstStyle/>
          <a:p>
            <a:pPr marL="742950" lvl="1" indent="-285750">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cs typeface="Calibri" panose="020F0502020204030204" pitchFamily="34" charset="0"/>
              </a:rPr>
              <a:t>Verification of Identity and Know-Your-Customer</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The decentralized, immutable nature of a blockchain makes it a promising tool to verify an individual’s or company’s identity helping fight identity theft, bribery and fraud.</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Provides a digital certification of identity information far more reliable than any notary or human certifier.  </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Know-Your-Customer regulations require regulated financial institutions to verify the identity of their customers</a:t>
            </a:r>
          </a:p>
          <a:p>
            <a:pPr marL="1657350" lvl="3"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Rules require varying levels of customer due diligence, beneficial owner identification and other requirements to ensure the financial institutions understand the nature, business and source of wealth of their customers.</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KYC compliance is a significant cost with some major financial institutions spending up to $500 million annually on KYC and customer due diligence.  </a:t>
            </a:r>
          </a:p>
          <a:p>
            <a:pPr marL="1657350" lvl="3"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In fact, 10% of the world’s top financial institutions spend at least $100 million on the process.  19% increase in 2017 compared to 2016.  </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And even those firms with strong, fully-funded KYC programs have varying levels of success in rooting out bad actors.  This makes the promise of Blockchain and a reliable, immutable digital identity an intriguing proposition.</a:t>
            </a:r>
          </a:p>
          <a:p>
            <a:pPr marL="742950" lvl="1" indent="-285750">
              <a:spcAft>
                <a:spcPts val="600"/>
              </a:spcAft>
              <a:buFont typeface="Wingdings" panose="05000000000000000000" pitchFamily="2" charset="2"/>
              <a:buChar char="Ø"/>
            </a:pPr>
            <a:r>
              <a:rPr lang="en-US" sz="1400" dirty="0">
                <a:solidFill>
                  <a:schemeClr val="tx1">
                    <a:lumMod val="75000"/>
                    <a:lumOff val="25000"/>
                  </a:schemeClr>
                </a:solidFill>
                <a:latin typeface="Calibri" panose="020F0502020204030204" pitchFamily="34" charset="0"/>
                <a:cs typeface="Calibri" panose="020F0502020204030204" pitchFamily="34" charset="0"/>
              </a:rPr>
              <a:t>Potential Obstacles</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Regulations vary across the world</a:t>
            </a:r>
          </a:p>
          <a:p>
            <a:pPr marL="1657350" lvl="3"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Section 326 of the PATRIOT Act, 4AMLD, Cayman Islands </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Regulatory uncertainty</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Investment in back-office functions</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Privacy regulations (i.e., GDPR) </a:t>
            </a:r>
          </a:p>
          <a:p>
            <a:pPr marL="1200150" lvl="2" indent="-285750">
              <a:spcAft>
                <a:spcPts val="600"/>
              </a:spcAft>
              <a:buFont typeface="Wingdings" panose="05000000000000000000" pitchFamily="2" charset="2"/>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Is it just SharePoint or Google Docs 2.0?  </a:t>
            </a:r>
          </a:p>
        </p:txBody>
      </p:sp>
    </p:spTree>
    <p:extLst>
      <p:ext uri="{BB962C8B-B14F-4D97-AF65-F5344CB8AC3E}">
        <p14:creationId xmlns:p14="http://schemas.microsoft.com/office/powerpoint/2010/main" val="287076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511-F21C-418A-BEBE-DF56AA18C6B9}"/>
              </a:ext>
            </a:extLst>
          </p:cNvPr>
          <p:cNvSpPr>
            <a:spLocks noGrp="1"/>
          </p:cNvSpPr>
          <p:nvPr>
            <p:ph type="title"/>
          </p:nvPr>
        </p:nvSpPr>
        <p:spPr>
          <a:xfrm>
            <a:off x="677334" y="609600"/>
            <a:ext cx="8596668" cy="408317"/>
          </a:xfrm>
        </p:spPr>
        <p:txBody>
          <a:bodyPr>
            <a:noAutofit/>
          </a:bodyPr>
          <a:lstStyle/>
          <a:p>
            <a:r>
              <a:rPr lang="en-US" sz="2400" dirty="0">
                <a:latin typeface="Calibri" panose="020F0502020204030204" pitchFamily="34" charset="0"/>
                <a:cs typeface="Calibri" panose="020F0502020204030204" pitchFamily="34" charset="0"/>
              </a:rPr>
              <a:t>Application of Blockchain Technology to AML and Anti-Corruption</a:t>
            </a:r>
          </a:p>
        </p:txBody>
      </p:sp>
      <p:sp>
        <p:nvSpPr>
          <p:cNvPr id="3" name="TextBox 2">
            <a:extLst>
              <a:ext uri="{FF2B5EF4-FFF2-40B4-BE49-F238E27FC236}">
                <a16:creationId xmlns:a16="http://schemas.microsoft.com/office/drawing/2014/main" id="{DAB5BCCB-EE80-45F7-8204-FBE4B41D5F32}"/>
              </a:ext>
            </a:extLst>
          </p:cNvPr>
          <p:cNvSpPr txBox="1"/>
          <p:nvPr/>
        </p:nvSpPr>
        <p:spPr>
          <a:xfrm>
            <a:off x="677334" y="1019834"/>
            <a:ext cx="5031937" cy="5339923"/>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dirty="0">
                <a:solidFill>
                  <a:schemeClr val="tx1">
                    <a:lumMod val="75000"/>
                    <a:lumOff val="25000"/>
                  </a:schemeClr>
                </a:solidFill>
                <a:latin typeface="Calibri" panose="020F0502020204030204" pitchFamily="34" charset="0"/>
                <a:cs typeface="Calibri" panose="020F0502020204030204" pitchFamily="34" charset="0"/>
              </a:rPr>
              <a:t>Government Accountability</a:t>
            </a:r>
          </a:p>
          <a:p>
            <a:pPr marL="742950" lvl="1" indent="-285750">
              <a:spcAft>
                <a:spcPts val="600"/>
              </a:spcAft>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cs typeface="Calibri" panose="020F0502020204030204" pitchFamily="34" charset="0"/>
              </a:rPr>
              <a:t>Using that technology may help curb government waste – even if no corruption is uncovered.</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1</a:t>
            </a:r>
            <a:r>
              <a:rPr lang="en-US" sz="1600" baseline="30000" dirty="0">
                <a:solidFill>
                  <a:schemeClr val="tx1">
                    <a:lumMod val="75000"/>
                    <a:lumOff val="25000"/>
                  </a:schemeClr>
                </a:solidFill>
                <a:latin typeface="Calibri" panose="020F0502020204030204" pitchFamily="34" charset="0"/>
                <a:cs typeface="Calibri" panose="020F0502020204030204" pitchFamily="34" charset="0"/>
              </a:rPr>
              <a:t>st</a:t>
            </a:r>
            <a:r>
              <a:rPr lang="en-US" sz="1600" dirty="0">
                <a:solidFill>
                  <a:schemeClr val="tx1">
                    <a:lumMod val="75000"/>
                    <a:lumOff val="25000"/>
                  </a:schemeClr>
                </a:solidFill>
                <a:latin typeface="Calibri" panose="020F0502020204030204" pitchFamily="34" charset="0"/>
                <a:cs typeface="Calibri" panose="020F0502020204030204" pitchFamily="34" charset="0"/>
              </a:rPr>
              <a:t> phase of the Second Ave subway cost: $2.5 billion for each mile of track</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Similarly situated extension in Paris cost:  $450 million per track mile</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if there was a publicly accessible, immutable register that showed every disbursement of that $2.5 billion? </a:t>
            </a:r>
          </a:p>
          <a:p>
            <a:pPr marL="742950" lvl="1" indent="-285750">
              <a:spcAft>
                <a:spcPts val="600"/>
              </a:spcAft>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cs typeface="Calibri" panose="020F0502020204030204" pitchFamily="34" charset="0"/>
              </a:rPr>
              <a:t>Transparency + Incorruptibility = Increased Accountability</a:t>
            </a:r>
          </a:p>
          <a:p>
            <a:pPr marL="747713" lvl="1" indent="-285750">
              <a:spcAft>
                <a:spcPts val="600"/>
              </a:spcAft>
              <a:buFont typeface="Wingdings" panose="05000000000000000000" pitchFamily="2" charset="2"/>
              <a:buChar char="ü"/>
            </a:pPr>
            <a:r>
              <a:rPr lang="en-US" sz="1600" dirty="0">
                <a:solidFill>
                  <a:schemeClr val="tx1">
                    <a:lumMod val="75000"/>
                    <a:lumOff val="25000"/>
                  </a:schemeClr>
                </a:solidFill>
                <a:latin typeface="Calibri" panose="020F0502020204030204" pitchFamily="34" charset="0"/>
                <a:cs typeface="Calibri" panose="020F0502020204030204" pitchFamily="34" charset="0"/>
              </a:rPr>
              <a:t>In no means will Blockchain be a panacea for government corruption or waste; but it can be a useful tool to curb both problems.</a:t>
            </a:r>
          </a:p>
          <a:p>
            <a:pPr lvl="1"/>
            <a:endParaRPr lang="en-US" sz="16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endParaRPr lang="en-US"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D376C9E-1737-4B83-A1AA-06EB2F0FEAFF}"/>
              </a:ext>
            </a:extLst>
          </p:cNvPr>
          <p:cNvPicPr>
            <a:picLocks noChangeAspect="1"/>
          </p:cNvPicPr>
          <p:nvPr/>
        </p:nvPicPr>
        <p:blipFill>
          <a:blip r:embed="rId2"/>
          <a:stretch>
            <a:fillRect/>
          </a:stretch>
        </p:blipFill>
        <p:spPr>
          <a:xfrm>
            <a:off x="5861671" y="1633762"/>
            <a:ext cx="4971429" cy="35904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85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DA69-841B-4815-9D08-E20CFE8CD84D}"/>
              </a:ext>
            </a:extLst>
          </p:cNvPr>
          <p:cNvSpPr>
            <a:spLocks noGrp="1"/>
          </p:cNvSpPr>
          <p:nvPr>
            <p:ph type="title"/>
          </p:nvPr>
        </p:nvSpPr>
        <p:spPr>
          <a:xfrm>
            <a:off x="677334" y="609600"/>
            <a:ext cx="8596668" cy="419100"/>
          </a:xfrm>
        </p:spPr>
        <p:txBody>
          <a:bodyPr>
            <a:noAutofit/>
          </a:bodyPr>
          <a:lstStyle/>
          <a:p>
            <a:r>
              <a:rPr lang="en-US" sz="2800" dirty="0">
                <a:solidFill>
                  <a:srgbClr val="92D050"/>
                </a:solidFill>
                <a:latin typeface="Calibri" panose="020F0502020204030204" pitchFamily="34" charset="0"/>
                <a:cs typeface="Calibri" panose="020F0502020204030204" pitchFamily="34" charset="0"/>
              </a:rPr>
              <a:t>Regulatory Development:  FinCEN CDD Rule Overview</a:t>
            </a:r>
            <a:endParaRPr lang="en-US" sz="2800" dirty="0"/>
          </a:p>
        </p:txBody>
      </p:sp>
      <p:sp>
        <p:nvSpPr>
          <p:cNvPr id="3" name="TextBox 2">
            <a:extLst>
              <a:ext uri="{FF2B5EF4-FFF2-40B4-BE49-F238E27FC236}">
                <a16:creationId xmlns:a16="http://schemas.microsoft.com/office/drawing/2014/main" id="{C2D78F77-309E-41BD-AC62-906B857F1822}"/>
              </a:ext>
            </a:extLst>
          </p:cNvPr>
          <p:cNvSpPr txBox="1"/>
          <p:nvPr/>
        </p:nvSpPr>
        <p:spPr>
          <a:xfrm>
            <a:off x="794325" y="1563638"/>
            <a:ext cx="5200075" cy="3970318"/>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US" sz="1300" dirty="0">
                <a:solidFill>
                  <a:schemeClr val="tx1">
                    <a:lumMod val="75000"/>
                    <a:lumOff val="25000"/>
                  </a:schemeClr>
                </a:solidFill>
                <a:latin typeface="Calibri" panose="020F0502020204030204" pitchFamily="34" charset="0"/>
                <a:cs typeface="Calibri" panose="020F0502020204030204" pitchFamily="34" charset="0"/>
              </a:rPr>
              <a:t>On May 11, 2016, FinCEN published the Customer Due Diligence Requirements for Financial Institutions (the “CDD Rule”), with an Applicability Date of May 11, 2018</a:t>
            </a:r>
          </a:p>
          <a:p>
            <a:pPr marL="285750" indent="-285750">
              <a:spcBef>
                <a:spcPts val="600"/>
              </a:spcBef>
              <a:buFont typeface="Wingdings" panose="05000000000000000000" pitchFamily="2" charset="2"/>
              <a:buChar char="q"/>
            </a:pPr>
            <a:r>
              <a:rPr lang="en-US" sz="1300" dirty="0">
                <a:solidFill>
                  <a:schemeClr val="tx1">
                    <a:lumMod val="75000"/>
                    <a:lumOff val="25000"/>
                  </a:schemeClr>
                </a:solidFill>
                <a:latin typeface="Calibri" panose="020F0502020204030204" pitchFamily="34" charset="0"/>
                <a:cs typeface="Calibri" panose="020F0502020204030204" pitchFamily="34" charset="0"/>
              </a:rPr>
              <a:t>The CDD Rule requires covered financial institutions to </a:t>
            </a:r>
            <a:r>
              <a:rPr lang="en-US" sz="1300" b="1" dirty="0">
                <a:solidFill>
                  <a:schemeClr val="tx1">
                    <a:lumMod val="75000"/>
                    <a:lumOff val="25000"/>
                  </a:schemeClr>
                </a:solidFill>
                <a:latin typeface="Calibri" panose="020F0502020204030204" pitchFamily="34" charset="0"/>
                <a:cs typeface="Calibri" panose="020F0502020204030204" pitchFamily="34" charset="0"/>
              </a:rPr>
              <a:t>identify</a:t>
            </a:r>
            <a:r>
              <a:rPr lang="en-US" sz="1300" dirty="0">
                <a:solidFill>
                  <a:schemeClr val="tx1">
                    <a:lumMod val="75000"/>
                    <a:lumOff val="25000"/>
                  </a:schemeClr>
                </a:solidFill>
                <a:latin typeface="Calibri" panose="020F0502020204030204" pitchFamily="34" charset="0"/>
                <a:cs typeface="Calibri" panose="020F0502020204030204" pitchFamily="34" charset="0"/>
              </a:rPr>
              <a:t> and </a:t>
            </a:r>
            <a:r>
              <a:rPr lang="en-US" sz="1300" b="1" dirty="0">
                <a:solidFill>
                  <a:schemeClr val="tx1">
                    <a:lumMod val="75000"/>
                    <a:lumOff val="25000"/>
                  </a:schemeClr>
                </a:solidFill>
                <a:latin typeface="Calibri" panose="020F0502020204030204" pitchFamily="34" charset="0"/>
                <a:cs typeface="Calibri" panose="020F0502020204030204" pitchFamily="34" charset="0"/>
              </a:rPr>
              <a:t>verify</a:t>
            </a:r>
            <a:r>
              <a:rPr lang="en-US" sz="1300" dirty="0">
                <a:solidFill>
                  <a:schemeClr val="tx1">
                    <a:lumMod val="75000"/>
                    <a:lumOff val="25000"/>
                  </a:schemeClr>
                </a:solidFill>
                <a:latin typeface="Calibri" panose="020F0502020204030204" pitchFamily="34" charset="0"/>
                <a:cs typeface="Calibri" panose="020F0502020204030204" pitchFamily="34" charset="0"/>
              </a:rPr>
              <a:t> the identity of </a:t>
            </a:r>
            <a:r>
              <a:rPr lang="en-US" sz="1300" b="1" dirty="0">
                <a:solidFill>
                  <a:schemeClr val="tx1">
                    <a:lumMod val="75000"/>
                    <a:lumOff val="25000"/>
                  </a:schemeClr>
                </a:solidFill>
                <a:latin typeface="Calibri" panose="020F0502020204030204" pitchFamily="34" charset="0"/>
                <a:cs typeface="Calibri" panose="020F0502020204030204" pitchFamily="34" charset="0"/>
              </a:rPr>
              <a:t>Beneficial Owner(s)</a:t>
            </a:r>
            <a:r>
              <a:rPr lang="en-US" sz="1300" dirty="0">
                <a:solidFill>
                  <a:schemeClr val="tx1">
                    <a:lumMod val="75000"/>
                    <a:lumOff val="25000"/>
                  </a:schemeClr>
                </a:solidFill>
                <a:latin typeface="Calibri" panose="020F0502020204030204" pitchFamily="34" charset="0"/>
                <a:cs typeface="Calibri" panose="020F0502020204030204" pitchFamily="34" charset="0"/>
              </a:rPr>
              <a:t> of all </a:t>
            </a:r>
            <a:r>
              <a:rPr lang="en-US" sz="1300" b="1" dirty="0">
                <a:solidFill>
                  <a:schemeClr val="tx1">
                    <a:lumMod val="75000"/>
                    <a:lumOff val="25000"/>
                  </a:schemeClr>
                </a:solidFill>
                <a:latin typeface="Calibri" panose="020F0502020204030204" pitchFamily="34" charset="0"/>
                <a:cs typeface="Calibri" panose="020F0502020204030204" pitchFamily="34" charset="0"/>
              </a:rPr>
              <a:t>Legal Entity Customers </a:t>
            </a:r>
            <a:r>
              <a:rPr lang="en-US" sz="1300" dirty="0">
                <a:solidFill>
                  <a:schemeClr val="tx1">
                    <a:lumMod val="75000"/>
                    <a:lumOff val="25000"/>
                  </a:schemeClr>
                </a:solidFill>
                <a:latin typeface="Calibri" panose="020F0502020204030204" pitchFamily="34" charset="0"/>
                <a:cs typeface="Calibri" panose="020F0502020204030204" pitchFamily="34" charset="0"/>
              </a:rPr>
              <a:t>(</a:t>
            </a:r>
            <a:r>
              <a:rPr lang="en-US" sz="1300" i="1" dirty="0">
                <a:solidFill>
                  <a:schemeClr val="tx1">
                    <a:lumMod val="75000"/>
                    <a:lumOff val="25000"/>
                  </a:schemeClr>
                </a:solidFill>
                <a:latin typeface="Calibri" panose="020F0502020204030204" pitchFamily="34" charset="0"/>
                <a:cs typeface="Calibri" panose="020F0502020204030204" pitchFamily="34" charset="0"/>
              </a:rPr>
              <a:t>e.g.</a:t>
            </a:r>
            <a:r>
              <a:rPr lang="en-US" sz="1300" dirty="0">
                <a:solidFill>
                  <a:schemeClr val="tx1">
                    <a:lumMod val="75000"/>
                    <a:lumOff val="25000"/>
                  </a:schemeClr>
                </a:solidFill>
                <a:latin typeface="Calibri" panose="020F0502020204030204" pitchFamily="34" charset="0"/>
                <a:cs typeface="Calibri" panose="020F0502020204030204" pitchFamily="34" charset="0"/>
              </a:rPr>
              <a:t>, Corporations, LLCs, LPs, Funds) at the time a </a:t>
            </a:r>
            <a:r>
              <a:rPr lang="en-US" sz="1300" b="1" dirty="0">
                <a:solidFill>
                  <a:schemeClr val="tx1">
                    <a:lumMod val="75000"/>
                    <a:lumOff val="25000"/>
                  </a:schemeClr>
                </a:solidFill>
                <a:latin typeface="Calibri" panose="020F0502020204030204" pitchFamily="34" charset="0"/>
                <a:cs typeface="Calibri" panose="020F0502020204030204" pitchFamily="34" charset="0"/>
              </a:rPr>
              <a:t>new account </a:t>
            </a:r>
            <a:r>
              <a:rPr lang="en-US" sz="1300" dirty="0">
                <a:solidFill>
                  <a:schemeClr val="tx1">
                    <a:lumMod val="75000"/>
                    <a:lumOff val="25000"/>
                  </a:schemeClr>
                </a:solidFill>
                <a:latin typeface="Calibri" panose="020F0502020204030204" pitchFamily="34" charset="0"/>
                <a:cs typeface="Calibri" panose="020F0502020204030204" pitchFamily="34" charset="0"/>
              </a:rPr>
              <a:t>is opened, subject to certain </a:t>
            </a:r>
            <a:r>
              <a:rPr lang="en-US" sz="1300" b="1" dirty="0">
                <a:solidFill>
                  <a:schemeClr val="tx1">
                    <a:lumMod val="75000"/>
                    <a:lumOff val="25000"/>
                  </a:schemeClr>
                </a:solidFill>
                <a:latin typeface="Calibri" panose="020F0502020204030204" pitchFamily="34" charset="0"/>
                <a:cs typeface="Calibri" panose="020F0502020204030204" pitchFamily="34" charset="0"/>
              </a:rPr>
              <a:t>exclusions and exemptions</a:t>
            </a:r>
          </a:p>
          <a:p>
            <a:pPr marL="285750" indent="-285750">
              <a:spcBef>
                <a:spcPts val="600"/>
              </a:spcBef>
              <a:buFont typeface="Wingdings" panose="05000000000000000000" pitchFamily="2" charset="2"/>
              <a:buChar char="q"/>
            </a:pPr>
            <a:r>
              <a:rPr lang="en-US" sz="1300" dirty="0">
                <a:solidFill>
                  <a:schemeClr val="tx1">
                    <a:lumMod val="75000"/>
                    <a:lumOff val="25000"/>
                  </a:schemeClr>
                </a:solidFill>
                <a:latin typeface="Calibri" panose="020F0502020204030204" pitchFamily="34" charset="0"/>
                <a:cs typeface="Calibri" panose="020F0502020204030204" pitchFamily="34" charset="0"/>
              </a:rPr>
              <a:t>Beneficial Ownership information must be </a:t>
            </a:r>
            <a:r>
              <a:rPr lang="en-US" sz="1300" b="1" dirty="0">
                <a:solidFill>
                  <a:schemeClr val="tx1">
                    <a:lumMod val="75000"/>
                    <a:lumOff val="25000"/>
                  </a:schemeClr>
                </a:solidFill>
                <a:latin typeface="Calibri" panose="020F0502020204030204" pitchFamily="34" charset="0"/>
                <a:cs typeface="Calibri" panose="020F0502020204030204" pitchFamily="34" charset="0"/>
              </a:rPr>
              <a:t>certified</a:t>
            </a:r>
            <a:r>
              <a:rPr lang="en-US" sz="1300" dirty="0">
                <a:solidFill>
                  <a:schemeClr val="tx1">
                    <a:lumMod val="75000"/>
                    <a:lumOff val="25000"/>
                  </a:schemeClr>
                </a:solidFill>
                <a:latin typeface="Calibri" panose="020F0502020204030204" pitchFamily="34" charset="0"/>
                <a:cs typeface="Calibri" panose="020F0502020204030204" pitchFamily="34" charset="0"/>
              </a:rPr>
              <a:t> by an individual at the Legal Entity Customer authorized to open the account</a:t>
            </a:r>
          </a:p>
          <a:p>
            <a:pPr>
              <a:spcBef>
                <a:spcPts val="600"/>
              </a:spcBef>
            </a:pPr>
            <a:endParaRPr lang="en-US" sz="1300" dirty="0">
              <a:solidFill>
                <a:schemeClr val="tx1">
                  <a:lumMod val="75000"/>
                  <a:lumOff val="25000"/>
                </a:schemeClr>
              </a:solidFill>
              <a:latin typeface="Calibri" panose="020F0502020204030204" pitchFamily="34" charset="0"/>
              <a:cs typeface="Calibri" panose="020F0502020204030204" pitchFamily="34" charset="0"/>
            </a:endParaRPr>
          </a:p>
          <a:p>
            <a:pPr marL="283464" indent="-283464">
              <a:buFont typeface="Wingdings" panose="05000000000000000000" pitchFamily="2" charset="2"/>
              <a:buChar char="q"/>
            </a:pPr>
            <a:r>
              <a:rPr lang="en-US" sz="1200" b="1" dirty="0">
                <a:solidFill>
                  <a:schemeClr val="tx1">
                    <a:lumMod val="75000"/>
                    <a:lumOff val="25000"/>
                  </a:schemeClr>
                </a:solidFill>
                <a:latin typeface="Calibri" panose="020F0502020204030204" pitchFamily="34" charset="0"/>
                <a:cs typeface="Calibri" panose="020F0502020204030204" pitchFamily="34" charset="0"/>
              </a:rPr>
              <a:t>Beneficial Owner(s): </a:t>
            </a:r>
            <a:r>
              <a:rPr lang="en-US" sz="1200" dirty="0">
                <a:solidFill>
                  <a:schemeClr val="tx1">
                    <a:lumMod val="75000"/>
                    <a:lumOff val="25000"/>
                  </a:schemeClr>
                </a:solidFill>
                <a:latin typeface="Calibri" panose="020F0502020204030204" pitchFamily="34" charset="0"/>
                <a:cs typeface="Calibri" panose="020F0502020204030204" pitchFamily="34" charset="0"/>
              </a:rPr>
              <a:t>Any </a:t>
            </a:r>
            <a:r>
              <a:rPr lang="en-US" sz="1200" b="1" dirty="0">
                <a:solidFill>
                  <a:schemeClr val="tx1">
                    <a:lumMod val="75000"/>
                    <a:lumOff val="25000"/>
                  </a:schemeClr>
                </a:solidFill>
                <a:latin typeface="Calibri" panose="020F0502020204030204" pitchFamily="34" charset="0"/>
                <a:cs typeface="Calibri" panose="020F0502020204030204" pitchFamily="34" charset="0"/>
              </a:rPr>
              <a:t>individual</a:t>
            </a:r>
            <a:r>
              <a:rPr lang="en-US" sz="1200" dirty="0">
                <a:solidFill>
                  <a:schemeClr val="tx1">
                    <a:lumMod val="75000"/>
                    <a:lumOff val="25000"/>
                  </a:schemeClr>
                </a:solidFill>
                <a:latin typeface="Calibri" panose="020F0502020204030204" pitchFamily="34" charset="0"/>
                <a:cs typeface="Calibri" panose="020F0502020204030204" pitchFamily="34" charset="0"/>
              </a:rPr>
              <a:t> ultimately holding, directly or indirectly, a </a:t>
            </a:r>
            <a:r>
              <a:rPr lang="en-US" sz="1200" b="1" dirty="0">
                <a:solidFill>
                  <a:schemeClr val="tx1">
                    <a:lumMod val="75000"/>
                    <a:lumOff val="25000"/>
                  </a:schemeClr>
                </a:solidFill>
                <a:latin typeface="Calibri" panose="020F0502020204030204" pitchFamily="34" charset="0"/>
                <a:cs typeface="Calibri" panose="020F0502020204030204" pitchFamily="34" charset="0"/>
              </a:rPr>
              <a:t>25% </a:t>
            </a:r>
            <a:r>
              <a:rPr lang="en-US" sz="1200" dirty="0">
                <a:solidFill>
                  <a:schemeClr val="tx1">
                    <a:lumMod val="75000"/>
                    <a:lumOff val="25000"/>
                  </a:schemeClr>
                </a:solidFill>
                <a:latin typeface="Calibri" panose="020F0502020204030204" pitchFamily="34" charset="0"/>
                <a:cs typeface="Calibri" panose="020F0502020204030204" pitchFamily="34" charset="0"/>
              </a:rPr>
              <a:t>or more equity interest of the Legal Entity Customer</a:t>
            </a:r>
          </a:p>
          <a:p>
            <a:pPr marL="120650"/>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3464" indent="-283464">
              <a:buFont typeface="Wingdings" panose="05000000000000000000" pitchFamily="2" charset="2"/>
              <a:buChar char="q"/>
            </a:pPr>
            <a:r>
              <a:rPr lang="en-US" sz="1200" b="1" dirty="0">
                <a:solidFill>
                  <a:schemeClr val="tx1">
                    <a:lumMod val="75000"/>
                    <a:lumOff val="25000"/>
                  </a:schemeClr>
                </a:solidFill>
                <a:latin typeface="Calibri" panose="020F0502020204030204" pitchFamily="34" charset="0"/>
                <a:cs typeface="Calibri" panose="020F0502020204030204" pitchFamily="34" charset="0"/>
              </a:rPr>
              <a:t>Designated Controller: </a:t>
            </a:r>
            <a:r>
              <a:rPr lang="en-US" sz="1200" dirty="0">
                <a:solidFill>
                  <a:schemeClr val="tx1">
                    <a:lumMod val="75000"/>
                    <a:lumOff val="25000"/>
                  </a:schemeClr>
                </a:solidFill>
                <a:latin typeface="Calibri" panose="020F0502020204030204" pitchFamily="34" charset="0"/>
                <a:cs typeface="Calibri" panose="020F0502020204030204" pitchFamily="34" charset="0"/>
              </a:rPr>
              <a:t>A single </a:t>
            </a:r>
            <a:r>
              <a:rPr lang="en-US" sz="1200" b="1" dirty="0">
                <a:solidFill>
                  <a:schemeClr val="tx1">
                    <a:lumMod val="75000"/>
                    <a:lumOff val="25000"/>
                  </a:schemeClr>
                </a:solidFill>
                <a:latin typeface="Calibri" panose="020F0502020204030204" pitchFamily="34" charset="0"/>
                <a:cs typeface="Calibri" panose="020F0502020204030204" pitchFamily="34" charset="0"/>
              </a:rPr>
              <a:t>individual</a:t>
            </a:r>
            <a:r>
              <a:rPr lang="en-US" sz="1200" dirty="0">
                <a:solidFill>
                  <a:schemeClr val="tx1">
                    <a:lumMod val="75000"/>
                    <a:lumOff val="25000"/>
                  </a:schemeClr>
                </a:solidFill>
                <a:latin typeface="Calibri" panose="020F0502020204030204" pitchFamily="34" charset="0"/>
                <a:cs typeface="Calibri" panose="020F0502020204030204" pitchFamily="34" charset="0"/>
              </a:rPr>
              <a:t> with significant responsibility for managing  the Legal Entity Customer (</a:t>
            </a:r>
            <a:r>
              <a:rPr lang="en-US" sz="1200" i="1" dirty="0">
                <a:solidFill>
                  <a:schemeClr val="tx1">
                    <a:lumMod val="75000"/>
                    <a:lumOff val="25000"/>
                  </a:schemeClr>
                </a:solidFill>
                <a:latin typeface="Calibri" panose="020F0502020204030204" pitchFamily="34" charset="0"/>
                <a:cs typeface="Calibri" panose="020F0502020204030204" pitchFamily="34" charset="0"/>
              </a:rPr>
              <a:t>e.g.</a:t>
            </a:r>
            <a:r>
              <a:rPr lang="en-US" sz="1200" dirty="0">
                <a:solidFill>
                  <a:schemeClr val="tx1">
                    <a:lumMod val="75000"/>
                    <a:lumOff val="25000"/>
                  </a:schemeClr>
                </a:solidFill>
                <a:latin typeface="Calibri" panose="020F0502020204030204" pitchFamily="34" charset="0"/>
                <a:cs typeface="Calibri" panose="020F0502020204030204" pitchFamily="34" charset="0"/>
              </a:rPr>
              <a:t>, CEO, CFO, Managing Member, General Partner, President, Vice President, Treasurer)</a:t>
            </a:r>
          </a:p>
          <a:p>
            <a:pPr marL="285750" indent="-285750">
              <a:spcBef>
                <a:spcPts val="600"/>
              </a:spcBef>
              <a:buFont typeface="Wingdings" panose="05000000000000000000" pitchFamily="2" charset="2"/>
              <a:buChar char="q"/>
            </a:pPr>
            <a:endParaRPr lang="en-US" sz="1300" dirty="0">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q"/>
            </a:pPr>
            <a:endParaRPr lang="en-US" sz="1200" b="1" dirty="0"/>
          </a:p>
        </p:txBody>
      </p:sp>
      <p:sp>
        <p:nvSpPr>
          <p:cNvPr id="4" name="TextBox 3">
            <a:extLst>
              <a:ext uri="{FF2B5EF4-FFF2-40B4-BE49-F238E27FC236}">
                <a16:creationId xmlns:a16="http://schemas.microsoft.com/office/drawing/2014/main" id="{D69E69E1-A36B-4FC5-9690-2F336E200552}"/>
              </a:ext>
            </a:extLst>
          </p:cNvPr>
          <p:cNvSpPr txBox="1"/>
          <p:nvPr/>
        </p:nvSpPr>
        <p:spPr>
          <a:xfrm>
            <a:off x="677334" y="1168400"/>
            <a:ext cx="7971366" cy="646331"/>
          </a:xfrm>
          <a:prstGeom prst="rect">
            <a:avLst/>
          </a:prstGeom>
          <a:noFill/>
        </p:spPr>
        <p:txBody>
          <a:bodyPr wrap="square" rtlCol="0">
            <a:spAutoFit/>
          </a:bodyPr>
          <a:lstStyle/>
          <a:p>
            <a:r>
              <a:rPr lang="en-US" dirty="0">
                <a:solidFill>
                  <a:srgbClr val="92D050"/>
                </a:solidFill>
              </a:rPr>
              <a:t>Background</a:t>
            </a:r>
            <a:r>
              <a:rPr lang="en-US" sz="1600" i="1" dirty="0">
                <a:solidFill>
                  <a:srgbClr val="92D050"/>
                </a:solidFill>
              </a:rPr>
              <a:t> </a:t>
            </a:r>
          </a:p>
          <a:p>
            <a:endParaRPr lang="en-US" dirty="0"/>
          </a:p>
        </p:txBody>
      </p:sp>
      <p:graphicFrame>
        <p:nvGraphicFramePr>
          <p:cNvPr id="5" name="Diagram 4">
            <a:extLst>
              <a:ext uri="{FF2B5EF4-FFF2-40B4-BE49-F238E27FC236}">
                <a16:creationId xmlns:a16="http://schemas.microsoft.com/office/drawing/2014/main" id="{9B440B77-B9DD-4E8C-92AA-7F976F21A359}"/>
              </a:ext>
            </a:extLst>
          </p:cNvPr>
          <p:cNvGraphicFramePr/>
          <p:nvPr>
            <p:extLst>
              <p:ext uri="{D42A27DB-BD31-4B8C-83A1-F6EECF244321}">
                <p14:modId xmlns:p14="http://schemas.microsoft.com/office/powerpoint/2010/main" val="1571183405"/>
              </p:ext>
            </p:extLst>
          </p:nvPr>
        </p:nvGraphicFramePr>
        <p:xfrm>
          <a:off x="5567215" y="3070670"/>
          <a:ext cx="5708076" cy="336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Image result for beneficial ownership[">
            <a:hlinkClick r:id="rId7"/>
            <a:extLst>
              <a:ext uri="{FF2B5EF4-FFF2-40B4-BE49-F238E27FC236}">
                <a16:creationId xmlns:a16="http://schemas.microsoft.com/office/drawing/2014/main" id="{393B12FE-D2B4-4F7C-9076-6C5C9EBC0BD8}"/>
              </a:ext>
            </a:extLst>
          </p:cNvPr>
          <p:cNvPicPr/>
          <p:nvPr/>
        </p:nvPicPr>
        <p:blipFill rotWithShape="1">
          <a:blip r:embed="rId8" cstate="print">
            <a:extLst>
              <a:ext uri="{28A0092B-C50C-407E-A947-70E740481C1C}">
                <a14:useLocalDpi xmlns:a14="http://schemas.microsoft.com/office/drawing/2010/main" val="0"/>
              </a:ext>
            </a:extLst>
          </a:blip>
          <a:srcRect t="26793"/>
          <a:stretch/>
        </p:blipFill>
        <p:spPr bwMode="auto">
          <a:xfrm>
            <a:off x="6694053" y="1275519"/>
            <a:ext cx="3454400" cy="154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6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B268-3C45-464A-9ED1-C2AB75C86294}"/>
              </a:ext>
            </a:extLst>
          </p:cNvPr>
          <p:cNvSpPr>
            <a:spLocks noGrp="1"/>
          </p:cNvSpPr>
          <p:nvPr>
            <p:ph type="title"/>
          </p:nvPr>
        </p:nvSpPr>
        <p:spPr>
          <a:xfrm>
            <a:off x="677334" y="609600"/>
            <a:ext cx="8596668" cy="419100"/>
          </a:xfrm>
        </p:spPr>
        <p:txBody>
          <a:bodyPr>
            <a:normAutofit fontScale="90000"/>
          </a:bodyPr>
          <a:lstStyle/>
          <a:p>
            <a:r>
              <a:rPr lang="en-US" sz="2400" kern="0" dirty="0">
                <a:solidFill>
                  <a:srgbClr val="92D050"/>
                </a:solidFill>
              </a:rPr>
              <a:t>FinCEN CDD Rule Overview</a:t>
            </a:r>
            <a:endParaRPr lang="en-US" dirty="0"/>
          </a:p>
        </p:txBody>
      </p:sp>
      <p:pic>
        <p:nvPicPr>
          <p:cNvPr id="5" name="Picture 4">
            <a:extLst>
              <a:ext uri="{FF2B5EF4-FFF2-40B4-BE49-F238E27FC236}">
                <a16:creationId xmlns:a16="http://schemas.microsoft.com/office/drawing/2014/main" id="{712B7CCB-FFF3-484A-951D-A5B7BDB29154}"/>
              </a:ext>
            </a:extLst>
          </p:cNvPr>
          <p:cNvPicPr>
            <a:picLocks noChangeAspect="1"/>
          </p:cNvPicPr>
          <p:nvPr/>
        </p:nvPicPr>
        <p:blipFill>
          <a:blip r:embed="rId2"/>
          <a:stretch>
            <a:fillRect/>
          </a:stretch>
        </p:blipFill>
        <p:spPr>
          <a:xfrm>
            <a:off x="584738" y="1028700"/>
            <a:ext cx="11022523" cy="493819"/>
          </a:xfrm>
          <a:prstGeom prst="rect">
            <a:avLst/>
          </a:prstGeom>
        </p:spPr>
      </p:pic>
      <p:sp>
        <p:nvSpPr>
          <p:cNvPr id="6" name="TextBox 5">
            <a:extLst>
              <a:ext uri="{FF2B5EF4-FFF2-40B4-BE49-F238E27FC236}">
                <a16:creationId xmlns:a16="http://schemas.microsoft.com/office/drawing/2014/main" id="{F71A4B2B-9D7C-4E4F-83DD-CE8900F5DEE8}"/>
              </a:ext>
            </a:extLst>
          </p:cNvPr>
          <p:cNvSpPr txBox="1"/>
          <p:nvPr/>
        </p:nvSpPr>
        <p:spPr>
          <a:xfrm>
            <a:off x="1218046" y="1618267"/>
            <a:ext cx="8201890" cy="2392963"/>
          </a:xfrm>
          <a:prstGeom prst="rect">
            <a:avLst/>
          </a:prstGeom>
          <a:noFill/>
        </p:spPr>
        <p:txBody>
          <a:bodyPr wrap="square" rtlCol="0">
            <a:spAutoFit/>
          </a:bodyPr>
          <a:lstStyle/>
          <a:p>
            <a:pPr algn="ctr"/>
            <a:r>
              <a:rPr lang="en-US" sz="1300" b="1" dirty="0">
                <a:latin typeface="Calibri" panose="020F0502020204030204" pitchFamily="34" charset="0"/>
                <a:cs typeface="Calibri" panose="020F0502020204030204" pitchFamily="34" charset="0"/>
              </a:rPr>
              <a:t>What is Required?</a:t>
            </a:r>
          </a:p>
          <a:p>
            <a:pPr algn="ctr">
              <a:lnSpc>
                <a:spcPct val="50000"/>
              </a:lnSpc>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300" dirty="0">
                <a:latin typeface="Calibri" panose="020F0502020204030204" pitchFamily="34" charset="0"/>
                <a:cs typeface="Calibri" panose="020F0502020204030204" pitchFamily="34" charset="0"/>
              </a:rPr>
              <a:t>IDENTIFICATION of the following for Beneficial Owner(s) and Controller: </a:t>
            </a:r>
          </a:p>
          <a:p>
            <a:pPr marL="742950" lvl="1" indent="-285750">
              <a:buFont typeface="Wingdings" panose="05000000000000000000" pitchFamily="2" charset="2"/>
              <a:buChar char="§"/>
            </a:pPr>
            <a:r>
              <a:rPr lang="en-US" sz="1300" dirty="0">
                <a:latin typeface="Calibri" panose="020F0502020204030204" pitchFamily="34" charset="0"/>
                <a:cs typeface="Calibri" panose="020F0502020204030204" pitchFamily="34" charset="0"/>
              </a:rPr>
              <a:t>Name</a:t>
            </a:r>
          </a:p>
          <a:p>
            <a:pPr marL="742950" lvl="1" indent="-285750">
              <a:buFont typeface="Wingdings" panose="05000000000000000000" pitchFamily="2" charset="2"/>
              <a:buChar char="§"/>
            </a:pPr>
            <a:r>
              <a:rPr lang="en-US" sz="1300" dirty="0">
                <a:latin typeface="Calibri" panose="020F0502020204030204" pitchFamily="34" charset="0"/>
                <a:cs typeface="Calibri" panose="020F0502020204030204" pitchFamily="34" charset="0"/>
              </a:rPr>
              <a:t>Date of Birth</a:t>
            </a:r>
          </a:p>
          <a:p>
            <a:pPr marL="742950" lvl="1" indent="-285750">
              <a:buFont typeface="Wingdings" panose="05000000000000000000" pitchFamily="2" charset="2"/>
              <a:buChar char="§"/>
            </a:pPr>
            <a:r>
              <a:rPr lang="en-US" sz="1300" dirty="0">
                <a:latin typeface="Calibri" panose="020F0502020204030204" pitchFamily="34" charset="0"/>
                <a:cs typeface="Calibri" panose="020F0502020204030204" pitchFamily="34" charset="0"/>
              </a:rPr>
              <a:t>Address and Country of Residence</a:t>
            </a:r>
          </a:p>
          <a:p>
            <a:pPr marL="742950" lvl="1" indent="-285750">
              <a:buFont typeface="Wingdings" panose="05000000000000000000" pitchFamily="2" charset="2"/>
              <a:buChar char="§"/>
            </a:pPr>
            <a:r>
              <a:rPr lang="en-US" sz="1300" dirty="0">
                <a:latin typeface="Calibri" panose="020F0502020204030204" pitchFamily="34" charset="0"/>
                <a:cs typeface="Calibri" panose="020F0502020204030204" pitchFamily="34" charset="0"/>
              </a:rPr>
              <a:t>Social Security Number for US individuals; Passport number or other government issued identification number for non-US individuals </a:t>
            </a:r>
          </a:p>
          <a:p>
            <a:pPr lvl="1">
              <a:lnSpc>
                <a:spcPct val="50000"/>
              </a:lnSpc>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300" dirty="0">
                <a:latin typeface="Calibri" panose="020F0502020204030204" pitchFamily="34" charset="0"/>
                <a:cs typeface="Calibri" panose="020F0502020204030204" pitchFamily="34" charset="0"/>
              </a:rPr>
              <a:t>VERIFICATION of identity of Beneficial Owner(s) and Controller via photo ID (</a:t>
            </a:r>
            <a:r>
              <a:rPr lang="en-US" sz="1300" i="1" dirty="0">
                <a:latin typeface="Calibri" panose="020F0502020204030204" pitchFamily="34" charset="0"/>
                <a:cs typeface="Calibri" panose="020F0502020204030204" pitchFamily="34" charset="0"/>
              </a:rPr>
              <a:t>e.g.</a:t>
            </a:r>
            <a:r>
              <a:rPr lang="en-US" sz="1300" dirty="0">
                <a:latin typeface="Calibri" panose="020F0502020204030204" pitchFamily="34" charset="0"/>
                <a:cs typeface="Calibri" panose="020F0502020204030204" pitchFamily="34" charset="0"/>
              </a:rPr>
              <a:t>, driver license or passport)</a:t>
            </a:r>
          </a:p>
          <a:p>
            <a:pPr>
              <a:lnSpc>
                <a:spcPct val="50000"/>
              </a:lnSpc>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300" dirty="0">
                <a:latin typeface="Calibri" panose="020F0502020204030204" pitchFamily="34" charset="0"/>
                <a:cs typeface="Calibri" panose="020F0502020204030204" pitchFamily="34" charset="0"/>
              </a:rPr>
              <a:t>CERTIFICATION of a customer’s beneficial ownership information using BBH’s Beneficial Ownership Certification form</a:t>
            </a:r>
          </a:p>
        </p:txBody>
      </p:sp>
      <p:graphicFrame>
        <p:nvGraphicFramePr>
          <p:cNvPr id="11" name="Diagram 10">
            <a:extLst>
              <a:ext uri="{FF2B5EF4-FFF2-40B4-BE49-F238E27FC236}">
                <a16:creationId xmlns:a16="http://schemas.microsoft.com/office/drawing/2014/main" id="{2D70C7E7-485C-415E-9CCF-7E0D413F5F09}"/>
              </a:ext>
            </a:extLst>
          </p:cNvPr>
          <p:cNvGraphicFramePr/>
          <p:nvPr>
            <p:extLst>
              <p:ext uri="{D42A27DB-BD31-4B8C-83A1-F6EECF244321}">
                <p14:modId xmlns:p14="http://schemas.microsoft.com/office/powerpoint/2010/main" val="1561305396"/>
              </p:ext>
            </p:extLst>
          </p:nvPr>
        </p:nvGraphicFramePr>
        <p:xfrm>
          <a:off x="2150908" y="3913015"/>
          <a:ext cx="6336166" cy="29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08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70CD-1D8B-4CBA-A395-8DCEBECA4838}"/>
              </a:ext>
            </a:extLst>
          </p:cNvPr>
          <p:cNvSpPr>
            <a:spLocks noGrp="1"/>
          </p:cNvSpPr>
          <p:nvPr>
            <p:ph type="title"/>
          </p:nvPr>
        </p:nvSpPr>
        <p:spPr>
          <a:xfrm>
            <a:off x="677334" y="609600"/>
            <a:ext cx="8596668" cy="520700"/>
          </a:xfrm>
        </p:spPr>
        <p:txBody>
          <a:bodyPr>
            <a:normAutofit/>
          </a:bodyPr>
          <a:lstStyle/>
          <a:p>
            <a:r>
              <a:rPr lang="en-US" sz="2400" kern="0" dirty="0">
                <a:solidFill>
                  <a:srgbClr val="92D050"/>
                </a:solidFill>
              </a:rPr>
              <a:t>FinCEN CDD Rule Overview</a:t>
            </a:r>
            <a:endParaRPr lang="en-US" dirty="0"/>
          </a:p>
        </p:txBody>
      </p:sp>
      <p:graphicFrame>
        <p:nvGraphicFramePr>
          <p:cNvPr id="4" name="Diagram 3">
            <a:extLst>
              <a:ext uri="{FF2B5EF4-FFF2-40B4-BE49-F238E27FC236}">
                <a16:creationId xmlns:a16="http://schemas.microsoft.com/office/drawing/2014/main" id="{C3B5CB39-8140-4FE5-A531-E8D0C8E0B9DC}"/>
              </a:ext>
            </a:extLst>
          </p:cNvPr>
          <p:cNvGraphicFramePr/>
          <p:nvPr>
            <p:extLst>
              <p:ext uri="{D42A27DB-BD31-4B8C-83A1-F6EECF244321}">
                <p14:modId xmlns:p14="http://schemas.microsoft.com/office/powerpoint/2010/main" val="2167252124"/>
              </p:ext>
            </p:extLst>
          </p:nvPr>
        </p:nvGraphicFramePr>
        <p:xfrm>
          <a:off x="677334" y="1303487"/>
          <a:ext cx="3768433" cy="285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6C12A4B-5687-49D0-A0DE-D3E292091BA8}"/>
              </a:ext>
            </a:extLst>
          </p:cNvPr>
          <p:cNvSpPr txBox="1"/>
          <p:nvPr/>
        </p:nvSpPr>
        <p:spPr>
          <a:xfrm>
            <a:off x="677334" y="1130300"/>
            <a:ext cx="9812866" cy="646331"/>
          </a:xfrm>
          <a:prstGeom prst="rect">
            <a:avLst/>
          </a:prstGeom>
          <a:noFill/>
        </p:spPr>
        <p:txBody>
          <a:bodyPr wrap="square" rtlCol="0">
            <a:spAutoFit/>
          </a:bodyPr>
          <a:lstStyle/>
          <a:p>
            <a:r>
              <a:rPr lang="en-US" dirty="0">
                <a:solidFill>
                  <a:srgbClr val="92D050"/>
                </a:solidFill>
              </a:rPr>
              <a:t>CDD Rule Beneficial Ownership Requirements</a:t>
            </a:r>
          </a:p>
          <a:p>
            <a:endParaRPr lang="en-US" dirty="0"/>
          </a:p>
        </p:txBody>
      </p:sp>
      <p:graphicFrame>
        <p:nvGraphicFramePr>
          <p:cNvPr id="6" name="Diagram 5">
            <a:extLst>
              <a:ext uri="{FF2B5EF4-FFF2-40B4-BE49-F238E27FC236}">
                <a16:creationId xmlns:a16="http://schemas.microsoft.com/office/drawing/2014/main" id="{DECD1DFD-09D3-4845-9EE0-536B79CF58F6}"/>
              </a:ext>
            </a:extLst>
          </p:cNvPr>
          <p:cNvGraphicFramePr/>
          <p:nvPr>
            <p:extLst>
              <p:ext uri="{D42A27DB-BD31-4B8C-83A1-F6EECF244321}">
                <p14:modId xmlns:p14="http://schemas.microsoft.com/office/powerpoint/2010/main" val="2618090921"/>
              </p:ext>
            </p:extLst>
          </p:nvPr>
        </p:nvGraphicFramePr>
        <p:xfrm>
          <a:off x="1193801" y="4042059"/>
          <a:ext cx="3105726" cy="22063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9B9863FA-D0C6-43E0-8F2A-D05219D20080}"/>
              </a:ext>
            </a:extLst>
          </p:cNvPr>
          <p:cNvSpPr txBox="1"/>
          <p:nvPr/>
        </p:nvSpPr>
        <p:spPr>
          <a:xfrm>
            <a:off x="5089233" y="1204945"/>
            <a:ext cx="5486401" cy="3231654"/>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Who is in Scope?</a:t>
            </a:r>
          </a:p>
          <a:p>
            <a:pPr algn="ct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200" dirty="0">
                <a:solidFill>
                  <a:schemeClr val="tx1">
                    <a:lumMod val="75000"/>
                    <a:lumOff val="25000"/>
                  </a:schemeClr>
                </a:solidFill>
                <a:latin typeface="Calibri" panose="020F0502020204030204" pitchFamily="34" charset="0"/>
                <a:cs typeface="Calibri" panose="020F0502020204030204" pitchFamily="34" charset="0"/>
              </a:rPr>
              <a:t>The CDD Rule applies to BBH’s </a:t>
            </a:r>
            <a:r>
              <a:rPr lang="en-US" sz="1200" b="1" dirty="0">
                <a:solidFill>
                  <a:schemeClr val="tx1">
                    <a:lumMod val="75000"/>
                    <a:lumOff val="25000"/>
                  </a:schemeClr>
                </a:solidFill>
                <a:latin typeface="Calibri" panose="020F0502020204030204" pitchFamily="34" charset="0"/>
                <a:cs typeface="Calibri" panose="020F0502020204030204" pitchFamily="34" charset="0"/>
              </a:rPr>
              <a:t>Legal Entity Customers</a:t>
            </a:r>
            <a:r>
              <a:rPr lang="en-US" sz="1200" dirty="0">
                <a:solidFill>
                  <a:schemeClr val="tx1">
                    <a:lumMod val="75000"/>
                    <a:lumOff val="25000"/>
                  </a:schemeClr>
                </a:solidFill>
                <a:latin typeface="Calibri" panose="020F0502020204030204" pitchFamily="34" charset="0"/>
                <a:cs typeface="Calibri" panose="020F0502020204030204" pitchFamily="34" charset="0"/>
              </a:rPr>
              <a:t>, which include  corporations, LLCs, or other entities created by the filing of a public document with a Secretary of State or similar office, a general partnership, and any similar entity formed under the laws of a foreign jurisdiction</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200" dirty="0">
                <a:solidFill>
                  <a:schemeClr val="tx1">
                    <a:lumMod val="75000"/>
                    <a:lumOff val="25000"/>
                  </a:schemeClr>
                </a:solidFill>
                <a:latin typeface="Calibri" panose="020F0502020204030204" pitchFamily="34" charset="0"/>
                <a:cs typeface="Calibri" panose="020F0502020204030204" pitchFamily="34" charset="0"/>
              </a:rPr>
              <a:t>The Beneficial Ownership Certification form, certifying to information on both the Beneficial Owner AND Controller, as well as verification documentation for these individuals must be obtained for in-scope Legal Entity Customers</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200" dirty="0">
                <a:solidFill>
                  <a:schemeClr val="tx1">
                    <a:lumMod val="75000"/>
                    <a:lumOff val="25000"/>
                  </a:schemeClr>
                </a:solidFill>
                <a:latin typeface="Calibri" panose="020F0502020204030204" pitchFamily="34" charset="0"/>
                <a:cs typeface="Calibri" panose="020F0502020204030204" pitchFamily="34" charset="0"/>
              </a:rPr>
              <a:t>Individuals and non-statutory trusts are exempt from the CDD Rule</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200" dirty="0">
                <a:solidFill>
                  <a:schemeClr val="tx1">
                    <a:lumMod val="75000"/>
                    <a:lumOff val="25000"/>
                  </a:schemeClr>
                </a:solidFill>
                <a:latin typeface="Calibri" panose="020F0502020204030204" pitchFamily="34" charset="0"/>
                <a:cs typeface="Calibri" panose="020F0502020204030204" pitchFamily="34" charset="0"/>
              </a:rPr>
              <a:t>A statutory trust is a trust created by a filing with a state office (</a:t>
            </a:r>
            <a:r>
              <a:rPr lang="en-US" sz="1200" i="1" dirty="0">
                <a:solidFill>
                  <a:schemeClr val="tx1">
                    <a:lumMod val="75000"/>
                    <a:lumOff val="25000"/>
                  </a:schemeClr>
                </a:solidFill>
                <a:latin typeface="Calibri" panose="020F0502020204030204" pitchFamily="34" charset="0"/>
                <a:cs typeface="Calibri" panose="020F0502020204030204" pitchFamily="34" charset="0"/>
              </a:rPr>
              <a:t>e.g.</a:t>
            </a:r>
            <a:r>
              <a:rPr lang="en-US" sz="1200" dirty="0">
                <a:solidFill>
                  <a:schemeClr val="tx1">
                    <a:lumMod val="75000"/>
                    <a:lumOff val="25000"/>
                  </a:schemeClr>
                </a:solidFill>
                <a:latin typeface="Calibri" panose="020F0502020204030204" pitchFamily="34" charset="0"/>
                <a:cs typeface="Calibri" panose="020F0502020204030204" pitchFamily="34" charset="0"/>
              </a:rPr>
              <a:t>, Delaware Statutory Trusts)</a:t>
            </a:r>
          </a:p>
          <a:p>
            <a:pPr lvl="1">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200" dirty="0">
                <a:solidFill>
                  <a:schemeClr val="tx1">
                    <a:lumMod val="75000"/>
                    <a:lumOff val="25000"/>
                  </a:schemeClr>
                </a:solidFill>
                <a:latin typeface="Calibri" panose="020F0502020204030204" pitchFamily="34" charset="0"/>
                <a:cs typeface="Calibri" panose="020F0502020204030204" pitchFamily="34" charset="0"/>
              </a:rPr>
              <a:t>Collective investment schemes established as trusts (</a:t>
            </a:r>
            <a:r>
              <a:rPr lang="en-US" sz="1200" i="1" dirty="0">
                <a:solidFill>
                  <a:schemeClr val="tx1">
                    <a:lumMod val="75000"/>
                    <a:lumOff val="25000"/>
                  </a:schemeClr>
                </a:solidFill>
                <a:latin typeface="Calibri" panose="020F0502020204030204" pitchFamily="34" charset="0"/>
                <a:cs typeface="Calibri" panose="020F0502020204030204" pitchFamily="34" charset="0"/>
              </a:rPr>
              <a:t>i.e.</a:t>
            </a:r>
            <a:r>
              <a:rPr lang="en-US" sz="1200" dirty="0">
                <a:solidFill>
                  <a:schemeClr val="tx1">
                    <a:lumMod val="75000"/>
                    <a:lumOff val="25000"/>
                  </a:schemeClr>
                </a:solidFill>
                <a:latin typeface="Calibri" panose="020F0502020204030204" pitchFamily="34" charset="0"/>
                <a:cs typeface="Calibri" panose="020F0502020204030204" pitchFamily="34" charset="0"/>
              </a:rPr>
              <a:t>, unit trusts) are in scope </a:t>
            </a:r>
          </a:p>
          <a:p>
            <a:pPr marL="742950" lvl="1" indent="-285750">
              <a:buFont typeface="Wingdings" panose="05000000000000000000" pitchFamily="2" charset="2"/>
              <a:buChar char="§"/>
            </a:pPr>
            <a:endParaRPr lang="en-US" sz="1200" dirty="0">
              <a:latin typeface="Calibri" pitchFamily="34" charset="0"/>
            </a:endParaRPr>
          </a:p>
          <a:p>
            <a:pPr>
              <a:lnSpc>
                <a:spcPct val="50000"/>
              </a:lnSpc>
            </a:pPr>
            <a:endParaRPr lang="en-US" sz="1200" dirty="0">
              <a:latin typeface="Calibri" pitchFamily="34" charset="0"/>
            </a:endParaRPr>
          </a:p>
        </p:txBody>
      </p:sp>
      <p:sp>
        <p:nvSpPr>
          <p:cNvPr id="8" name="TextBox 7">
            <a:extLst>
              <a:ext uri="{FF2B5EF4-FFF2-40B4-BE49-F238E27FC236}">
                <a16:creationId xmlns:a16="http://schemas.microsoft.com/office/drawing/2014/main" id="{D93C092C-EDA0-45D3-808D-64225AC39EE0}"/>
              </a:ext>
            </a:extLst>
          </p:cNvPr>
          <p:cNvSpPr txBox="1"/>
          <p:nvPr/>
        </p:nvSpPr>
        <p:spPr>
          <a:xfrm>
            <a:off x="5118864" y="4104748"/>
            <a:ext cx="5486402" cy="2308324"/>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Who is Excluded?</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3464" indent="-283464">
              <a:buFont typeface="Wingdings" panose="05000000000000000000" pitchFamily="2" charset="2"/>
              <a:buChar char="q"/>
            </a:pPr>
            <a:r>
              <a:rPr lang="en-US" sz="1200" b="1" dirty="0">
                <a:solidFill>
                  <a:schemeClr val="tx1">
                    <a:lumMod val="75000"/>
                    <a:lumOff val="25000"/>
                  </a:schemeClr>
                </a:solidFill>
                <a:latin typeface="Calibri" panose="020F0502020204030204" pitchFamily="34" charset="0"/>
                <a:cs typeface="Calibri" panose="020F0502020204030204" pitchFamily="34" charset="0"/>
              </a:rPr>
              <a:t>FULL EXCLUSION</a:t>
            </a:r>
            <a:r>
              <a:rPr lang="en-US" sz="1200" dirty="0">
                <a:solidFill>
                  <a:schemeClr val="tx1">
                    <a:lumMod val="75000"/>
                    <a:lumOff val="25000"/>
                  </a:schemeClr>
                </a:solidFill>
                <a:latin typeface="Calibri" panose="020F0502020204030204" pitchFamily="34" charset="0"/>
                <a:cs typeface="Calibri" panose="020F0502020204030204" pitchFamily="34" charset="0"/>
              </a:rPr>
              <a:t>: Certain customer types are not included in the definition of Legal Entity Customer and are fully excluded from the CDD Rule [</a:t>
            </a:r>
            <a:r>
              <a:rPr lang="en-US" sz="1200" i="1" dirty="0">
                <a:solidFill>
                  <a:schemeClr val="tx1">
                    <a:lumMod val="75000"/>
                    <a:lumOff val="25000"/>
                  </a:schemeClr>
                </a:solidFill>
                <a:latin typeface="Calibri" panose="020F0502020204030204" pitchFamily="34" charset="0"/>
                <a:cs typeface="Calibri" panose="020F0502020204030204" pitchFamily="34" charset="0"/>
              </a:rPr>
              <a:t>See next slide</a:t>
            </a:r>
            <a:r>
              <a:rPr lang="en-US" sz="1200" dirty="0">
                <a:solidFill>
                  <a:schemeClr val="tx1">
                    <a:lumMod val="75000"/>
                    <a:lumOff val="25000"/>
                  </a:schemeClr>
                </a:solidFill>
                <a:latin typeface="Calibri" panose="020F0502020204030204" pitchFamily="34" charset="0"/>
                <a:cs typeface="Calibri" panose="020F0502020204030204" pitchFamily="34" charset="0"/>
              </a:rPr>
              <a:t>]</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740664" lvl="1" indent="-283464">
              <a:buFont typeface="Wingdings" panose="05000000000000000000" pitchFamily="2" charset="2"/>
              <a:buChar char="§"/>
            </a:pPr>
            <a:r>
              <a:rPr lang="en-US" sz="1200" dirty="0">
                <a:solidFill>
                  <a:schemeClr val="tx1">
                    <a:lumMod val="75000"/>
                    <a:lumOff val="25000"/>
                  </a:schemeClr>
                </a:solidFill>
                <a:latin typeface="Calibri" panose="020F0502020204030204" pitchFamily="34" charset="0"/>
                <a:cs typeface="Calibri" panose="020F0502020204030204" pitchFamily="34" charset="0"/>
              </a:rPr>
              <a:t>The Beneficial Ownership Certification form does not need to be obtained from excluded customer types</a:t>
            </a:r>
          </a:p>
          <a:p>
            <a:pPr lvl="1">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283464" indent="-283464">
              <a:buFont typeface="Wingdings" panose="05000000000000000000" pitchFamily="2" charset="2"/>
              <a:buChar char="q"/>
            </a:pPr>
            <a:r>
              <a:rPr lang="en-US" sz="1200" b="1" dirty="0">
                <a:solidFill>
                  <a:schemeClr val="tx1">
                    <a:lumMod val="75000"/>
                    <a:lumOff val="25000"/>
                  </a:schemeClr>
                </a:solidFill>
                <a:latin typeface="Calibri" panose="020F0502020204030204" pitchFamily="34" charset="0"/>
                <a:cs typeface="Calibri" panose="020F0502020204030204" pitchFamily="34" charset="0"/>
              </a:rPr>
              <a:t>PARTIAL EXCLUSION</a:t>
            </a:r>
            <a:r>
              <a:rPr lang="en-US" sz="1200" dirty="0">
                <a:solidFill>
                  <a:schemeClr val="tx1">
                    <a:lumMod val="75000"/>
                    <a:lumOff val="25000"/>
                  </a:schemeClr>
                </a:solidFill>
                <a:latin typeface="Calibri" panose="020F0502020204030204" pitchFamily="34" charset="0"/>
                <a:cs typeface="Calibri" panose="020F0502020204030204" pitchFamily="34" charset="0"/>
              </a:rPr>
              <a:t>: Certain Legal Entity Customers are subject only to Certification of the Controller information and do not need to identify Beneficial Owners [</a:t>
            </a:r>
            <a:r>
              <a:rPr lang="en-US" sz="1200" i="1" dirty="0">
                <a:solidFill>
                  <a:schemeClr val="tx1">
                    <a:lumMod val="75000"/>
                    <a:lumOff val="25000"/>
                  </a:schemeClr>
                </a:solidFill>
                <a:latin typeface="Calibri" panose="020F0502020204030204" pitchFamily="34" charset="0"/>
                <a:cs typeface="Calibri" panose="020F0502020204030204" pitchFamily="34" charset="0"/>
              </a:rPr>
              <a:t>See next slide</a:t>
            </a:r>
            <a:r>
              <a:rPr lang="en-US" sz="1200" dirty="0">
                <a:solidFill>
                  <a:schemeClr val="tx1">
                    <a:lumMod val="75000"/>
                    <a:lumOff val="25000"/>
                  </a:schemeClr>
                </a:solidFill>
                <a:latin typeface="Calibri" panose="020F0502020204030204" pitchFamily="34" charset="0"/>
                <a:cs typeface="Calibri" panose="020F0502020204030204" pitchFamily="34" charset="0"/>
              </a:rPr>
              <a:t>]</a:t>
            </a:r>
          </a:p>
          <a:p>
            <a:pPr>
              <a:lnSpc>
                <a:spcPct val="50000"/>
              </a:lnSpc>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740664" lvl="1" indent="-283464">
              <a:buFont typeface="Wingdings" panose="05000000000000000000" pitchFamily="2" charset="2"/>
              <a:buChar char="§"/>
            </a:pPr>
            <a:r>
              <a:rPr lang="en-US" sz="1200" dirty="0">
                <a:solidFill>
                  <a:schemeClr val="tx1">
                    <a:lumMod val="75000"/>
                    <a:lumOff val="25000"/>
                  </a:schemeClr>
                </a:solidFill>
                <a:latin typeface="Calibri" panose="020F0502020204030204" pitchFamily="34" charset="0"/>
                <a:cs typeface="Calibri" panose="020F0502020204030204" pitchFamily="34" charset="0"/>
              </a:rPr>
              <a:t>Beneficial Ownership Certification  and verification document required for Controller only</a:t>
            </a:r>
          </a:p>
        </p:txBody>
      </p:sp>
    </p:spTree>
    <p:extLst>
      <p:ext uri="{BB962C8B-B14F-4D97-AF65-F5344CB8AC3E}">
        <p14:creationId xmlns:p14="http://schemas.microsoft.com/office/powerpoint/2010/main" val="362762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33EF-17A2-4BF0-B089-6AF9DA186A8A}"/>
              </a:ext>
            </a:extLst>
          </p:cNvPr>
          <p:cNvSpPr>
            <a:spLocks noGrp="1"/>
          </p:cNvSpPr>
          <p:nvPr>
            <p:ph type="title"/>
          </p:nvPr>
        </p:nvSpPr>
        <p:spPr>
          <a:xfrm>
            <a:off x="677334" y="609600"/>
            <a:ext cx="8596668" cy="1320800"/>
          </a:xfrm>
        </p:spPr>
        <p:txBody>
          <a:bodyPr/>
          <a:lstStyle/>
          <a:p>
            <a:r>
              <a:rPr lang="en-US" sz="2400" dirty="0">
                <a:solidFill>
                  <a:srgbClr val="92D050"/>
                </a:solidFill>
                <a:cs typeface="Times New Roman" pitchFamily="18" charset="0"/>
              </a:rPr>
              <a:t>FinCEN CDD Rule Overview</a:t>
            </a:r>
            <a:endParaRPr lang="en-US" dirty="0"/>
          </a:p>
        </p:txBody>
      </p:sp>
      <p:graphicFrame>
        <p:nvGraphicFramePr>
          <p:cNvPr id="3" name="Diagram 2">
            <a:extLst>
              <a:ext uri="{FF2B5EF4-FFF2-40B4-BE49-F238E27FC236}">
                <a16:creationId xmlns:a16="http://schemas.microsoft.com/office/drawing/2014/main" id="{933EFD53-48F5-4C6D-B665-9805D30C0023}"/>
              </a:ext>
            </a:extLst>
          </p:cNvPr>
          <p:cNvGraphicFramePr/>
          <p:nvPr>
            <p:extLst>
              <p:ext uri="{D42A27DB-BD31-4B8C-83A1-F6EECF244321}">
                <p14:modId xmlns:p14="http://schemas.microsoft.com/office/powerpoint/2010/main" val="4250728224"/>
              </p:ext>
            </p:extLst>
          </p:nvPr>
        </p:nvGraphicFramePr>
        <p:xfrm>
          <a:off x="874184" y="1825297"/>
          <a:ext cx="4978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3944B00-60C1-43D9-92F1-5BC1C53B8BB3}"/>
              </a:ext>
            </a:extLst>
          </p:cNvPr>
          <p:cNvSpPr txBox="1"/>
          <p:nvPr/>
        </p:nvSpPr>
        <p:spPr>
          <a:xfrm>
            <a:off x="677334" y="1090066"/>
            <a:ext cx="10350500" cy="646331"/>
          </a:xfrm>
          <a:prstGeom prst="rect">
            <a:avLst/>
          </a:prstGeom>
          <a:noFill/>
        </p:spPr>
        <p:txBody>
          <a:bodyPr wrap="square" rtlCol="0">
            <a:spAutoFit/>
          </a:bodyPr>
          <a:lstStyle/>
          <a:p>
            <a:r>
              <a:rPr lang="en-US" dirty="0">
                <a:solidFill>
                  <a:srgbClr val="92D050"/>
                </a:solidFill>
              </a:rPr>
              <a:t>Customers Excluded from the CDD Rule</a:t>
            </a:r>
          </a:p>
          <a:p>
            <a:endParaRPr lang="en-US" dirty="0"/>
          </a:p>
        </p:txBody>
      </p:sp>
      <p:graphicFrame>
        <p:nvGraphicFramePr>
          <p:cNvPr id="5" name="Diagram 4">
            <a:extLst>
              <a:ext uri="{FF2B5EF4-FFF2-40B4-BE49-F238E27FC236}">
                <a16:creationId xmlns:a16="http://schemas.microsoft.com/office/drawing/2014/main" id="{24A52F89-EC0C-44F6-B357-C3242F1BAC91}"/>
              </a:ext>
            </a:extLst>
          </p:cNvPr>
          <p:cNvGraphicFramePr/>
          <p:nvPr>
            <p:extLst/>
          </p:nvPr>
        </p:nvGraphicFramePr>
        <p:xfrm>
          <a:off x="5976452" y="620193"/>
          <a:ext cx="4553527"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005B7BF7-5EA2-4CEA-94F3-296D051FC242}"/>
              </a:ext>
            </a:extLst>
          </p:cNvPr>
          <p:cNvSpPr txBox="1"/>
          <p:nvPr/>
        </p:nvSpPr>
        <p:spPr>
          <a:xfrm>
            <a:off x="6441058" y="4621062"/>
            <a:ext cx="3821501" cy="1951240"/>
          </a:xfrm>
          <a:prstGeom prst="rect">
            <a:avLst/>
          </a:prstGeom>
          <a:noFill/>
        </p:spPr>
        <p:txBody>
          <a:bodyPr wrap="square" rtlCol="0">
            <a:spAutoFit/>
          </a:bodyPr>
          <a:lstStyle/>
          <a:p>
            <a:pPr>
              <a:lnSpc>
                <a:spcPct val="50000"/>
              </a:lnSpc>
            </a:pPr>
            <a:endParaRPr lang="en-US" sz="1200" dirty="0">
              <a:solidFill>
                <a:schemeClr val="tx1">
                  <a:lumMod val="75000"/>
                  <a:lumOff val="25000"/>
                </a:schemeClr>
              </a:solidFill>
            </a:endParaRPr>
          </a:p>
          <a:p>
            <a:pPr marL="285750" indent="-285750">
              <a:buFont typeface="Wingdings" panose="05000000000000000000" pitchFamily="2" charset="2"/>
              <a:buChar char="q"/>
            </a:pPr>
            <a:r>
              <a:rPr lang="en-US" sz="1200" dirty="0">
                <a:solidFill>
                  <a:schemeClr val="tx1">
                    <a:lumMod val="75000"/>
                    <a:lumOff val="25000"/>
                  </a:schemeClr>
                </a:solidFill>
              </a:rPr>
              <a:t>Partially excluded customer types require the Beneficial Ownership Certification for the Controller only</a:t>
            </a:r>
          </a:p>
          <a:p>
            <a:pPr>
              <a:lnSpc>
                <a:spcPct val="50000"/>
              </a:lnSpc>
            </a:pPr>
            <a:endParaRPr lang="en-US" sz="1200" dirty="0">
              <a:solidFill>
                <a:schemeClr val="tx1">
                  <a:lumMod val="75000"/>
                  <a:lumOff val="25000"/>
                </a:schemeClr>
              </a:solidFill>
            </a:endParaRPr>
          </a:p>
          <a:p>
            <a:pPr marL="285750" indent="-285750">
              <a:buFont typeface="Wingdings" panose="05000000000000000000" pitchFamily="2" charset="2"/>
              <a:buChar char="q"/>
            </a:pPr>
            <a:r>
              <a:rPr lang="en-US" sz="1200" dirty="0">
                <a:solidFill>
                  <a:schemeClr val="tx1">
                    <a:lumMod val="75000"/>
                    <a:lumOff val="25000"/>
                  </a:schemeClr>
                </a:solidFill>
              </a:rPr>
              <a:t>Funds do not need to provide ownership as such entities often have ownership interests that fluctuate</a:t>
            </a:r>
          </a:p>
          <a:p>
            <a:pPr>
              <a:lnSpc>
                <a:spcPct val="50000"/>
              </a:lnSpc>
            </a:pPr>
            <a:endParaRPr lang="en-US" sz="1200" dirty="0">
              <a:solidFill>
                <a:schemeClr val="tx1">
                  <a:lumMod val="75000"/>
                  <a:lumOff val="25000"/>
                </a:schemeClr>
              </a:solidFill>
            </a:endParaRPr>
          </a:p>
          <a:p>
            <a:pPr marL="285750" indent="-285750">
              <a:buFont typeface="Wingdings" panose="05000000000000000000" pitchFamily="2" charset="2"/>
              <a:buChar char="q"/>
            </a:pPr>
            <a:r>
              <a:rPr lang="en-US" sz="1200" dirty="0">
                <a:solidFill>
                  <a:schemeClr val="tx1">
                    <a:lumMod val="75000"/>
                    <a:lumOff val="25000"/>
                  </a:schemeClr>
                </a:solidFill>
              </a:rPr>
              <a:t>Charities and nonprofits do not have ownership interests</a:t>
            </a:r>
          </a:p>
          <a:p>
            <a:pPr lvl="1">
              <a:lnSpc>
                <a:spcPct val="50000"/>
              </a:lnSpc>
            </a:pPr>
            <a:endParaRPr lang="en-US" sz="1200" dirty="0"/>
          </a:p>
        </p:txBody>
      </p:sp>
    </p:spTree>
    <p:extLst>
      <p:ext uri="{BB962C8B-B14F-4D97-AF65-F5344CB8AC3E}">
        <p14:creationId xmlns:p14="http://schemas.microsoft.com/office/powerpoint/2010/main" val="336000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Major Recent Money Laundering Case:  Operation Money Flight</a:t>
            </a:r>
          </a:p>
        </p:txBody>
      </p:sp>
      <p:sp>
        <p:nvSpPr>
          <p:cNvPr id="5" name="TextBox 4">
            <a:extLst>
              <a:ext uri="{FF2B5EF4-FFF2-40B4-BE49-F238E27FC236}">
                <a16:creationId xmlns:a16="http://schemas.microsoft.com/office/drawing/2014/main" id="{BE1C4E45-35FC-4CC2-B5B6-B8319AA4E0B7}"/>
              </a:ext>
            </a:extLst>
          </p:cNvPr>
          <p:cNvSpPr txBox="1"/>
          <p:nvPr/>
        </p:nvSpPr>
        <p:spPr>
          <a:xfrm>
            <a:off x="812800" y="1409700"/>
            <a:ext cx="8915400" cy="5432256"/>
          </a:xfrm>
          <a:prstGeom prst="rect">
            <a:avLst/>
          </a:prstGeom>
          <a:noFill/>
        </p:spPr>
        <p:txBody>
          <a:bodyPr wrap="square" rtlCol="0">
            <a:spAutoFit/>
          </a:bodyPr>
          <a:lstStyle/>
          <a:p>
            <a:pPr marL="285750" lvl="0" indent="-285750">
              <a:buClr>
                <a:srgbClr val="3F454F"/>
              </a:buClr>
              <a:buSzPct val="100000"/>
              <a:buFont typeface="Wingdings" panose="05000000000000000000" pitchFamily="2" charset="2"/>
              <a:buChar char="q"/>
            </a:pPr>
            <a:r>
              <a:rPr lang="en-US" sz="1600" dirty="0">
                <a:solidFill>
                  <a:srgbClr val="404040"/>
                </a:solidFill>
                <a:latin typeface="Calibri" panose="020F0502020204030204" pitchFamily="34" charset="0"/>
                <a:cs typeface="Times New Roman" pitchFamily="18" charset="0"/>
              </a:rPr>
              <a:t>Prior to recent developments, Venezuela had a foreign-exchange system in which the government will exchange Bolivars (VEF) at a fixed rate for US Dollars well under the true economic rate</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In 2014, the Venezuelan government fixed-exchange rate from VEF to USD was approx. 6:1</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The true economic exchange rate from VEF to USD was approx. 60:1</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An individual could exchange USD 10 million for VEF 600 million at the true economic rate, but with access to the government fixed rate, the individual could convert the same VEF 600 million into USD 100 million.</a:t>
            </a:r>
            <a:r>
              <a:rPr lang="en-US" sz="1400" b="1" dirty="0">
                <a:solidFill>
                  <a:srgbClr val="404040"/>
                </a:solidFill>
                <a:latin typeface="Calibri" panose="020F0502020204030204" pitchFamily="34" charset="0"/>
                <a:cs typeface="Times New Roman" pitchFamily="18" charset="0"/>
              </a:rPr>
              <a:t> Essentially, in two transactions, that person bought USD 100 million for USD 10 million</a:t>
            </a:r>
          </a:p>
          <a:p>
            <a:pPr marL="285750" lvl="0" indent="-285750">
              <a:spcBef>
                <a:spcPts val="1200"/>
              </a:spcBef>
              <a:buClr>
                <a:srgbClr val="3F454F"/>
              </a:buClr>
              <a:buSzPct val="100000"/>
              <a:buFont typeface="Wingdings" panose="05000000000000000000" pitchFamily="2" charset="2"/>
              <a:buChar char="q"/>
            </a:pPr>
            <a:r>
              <a:rPr lang="en-US" sz="1600" dirty="0" err="1">
                <a:solidFill>
                  <a:srgbClr val="404040"/>
                </a:solidFill>
                <a:latin typeface="Calibri" panose="020F0502020204030204" pitchFamily="34" charset="0"/>
                <a:cs typeface="Times New Roman" pitchFamily="18" charset="0"/>
              </a:rPr>
              <a:t>Petroleos</a:t>
            </a:r>
            <a:r>
              <a:rPr lang="en-US" sz="1600" dirty="0">
                <a:solidFill>
                  <a:srgbClr val="404040"/>
                </a:solidFill>
                <a:latin typeface="Calibri" panose="020F0502020204030204" pitchFamily="34" charset="0"/>
                <a:cs typeface="Times New Roman" pitchFamily="18" charset="0"/>
              </a:rPr>
              <a:t> de Venezuela, SA (“PDVSA”), Venezuela’s state-owned oil company, served as the primary source of income and foreign currency (namely, USD and EUR) as well as the source used to fund corrupt foreign exchange embezzlement schemes</a:t>
            </a:r>
          </a:p>
          <a:p>
            <a:pPr marL="285750" lvl="0" indent="-285750">
              <a:spcBef>
                <a:spcPts val="1200"/>
              </a:spcBef>
              <a:buClr>
                <a:srgbClr val="3F454F"/>
              </a:buClr>
              <a:buSzPct val="100000"/>
              <a:buFont typeface="Wingdings" panose="05000000000000000000" pitchFamily="2" charset="2"/>
              <a:buChar char="q"/>
            </a:pPr>
            <a:r>
              <a:rPr lang="en-US" sz="1600" dirty="0">
                <a:solidFill>
                  <a:srgbClr val="404040"/>
                </a:solidFill>
                <a:latin typeface="Calibri" panose="020F0502020204030204" pitchFamily="34" charset="0"/>
                <a:cs typeface="Times New Roman" pitchFamily="18" charset="0"/>
              </a:rPr>
              <a:t>On July 23, 2018, the United States Attorney District Court for the Southern District of Florida unsealed a Criminal Complaint for conspiracy to commit money laundering and racketeering for a wide ranging scheme to launder illicit funds embezzled from PDVSA.</a:t>
            </a:r>
          </a:p>
          <a:p>
            <a:pPr marL="285750" lvl="0" indent="-285750">
              <a:spcBef>
                <a:spcPts val="1800"/>
              </a:spcBef>
              <a:buClr>
                <a:srgbClr val="3F454F"/>
              </a:buClr>
              <a:buSzPct val="100000"/>
              <a:buFont typeface="Wingdings" panose="05000000000000000000" pitchFamily="2" charset="2"/>
              <a:buChar char="q"/>
            </a:pPr>
            <a:r>
              <a:rPr lang="en-US" sz="1600" dirty="0">
                <a:solidFill>
                  <a:srgbClr val="404040"/>
                </a:solidFill>
                <a:latin typeface="Calibri" panose="020F0502020204030204" pitchFamily="34" charset="0"/>
                <a:cs typeface="Times New Roman" pitchFamily="18" charset="0"/>
              </a:rPr>
              <a:t>The three (3) main vehicles that facilitated money laundering were:</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Abuse of the Venezuelan foreign currency exchange system;</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Sophisticated false investment schemes; and</a:t>
            </a:r>
          </a:p>
          <a:p>
            <a:pPr marL="749300" lvl="1" indent="-292100">
              <a:spcBef>
                <a:spcPts val="600"/>
              </a:spcBef>
              <a:buFont typeface="Wingdings" panose="05000000000000000000" pitchFamily="2" charset="2"/>
              <a:buChar char="§"/>
            </a:pPr>
            <a:r>
              <a:rPr lang="en-US" sz="1400" dirty="0">
                <a:solidFill>
                  <a:srgbClr val="404040"/>
                </a:solidFill>
                <a:latin typeface="Calibri" panose="020F0502020204030204" pitchFamily="34" charset="0"/>
                <a:cs typeface="Times New Roman" pitchFamily="18" charset="0"/>
              </a:rPr>
              <a:t>Manipulation of legitimate assets/investments (</a:t>
            </a:r>
            <a:r>
              <a:rPr lang="en-US" sz="1400" i="1" dirty="0">
                <a:solidFill>
                  <a:srgbClr val="404040"/>
                </a:solidFill>
                <a:latin typeface="Calibri" panose="020F0502020204030204" pitchFamily="34" charset="0"/>
                <a:cs typeface="Times New Roman" pitchFamily="18" charset="0"/>
              </a:rPr>
              <a:t>e.g.</a:t>
            </a:r>
            <a:r>
              <a:rPr lang="en-US" sz="1400" dirty="0">
                <a:solidFill>
                  <a:srgbClr val="404040"/>
                </a:solidFill>
                <a:latin typeface="Calibri" panose="020F0502020204030204" pitchFamily="34" charset="0"/>
                <a:cs typeface="Times New Roman" pitchFamily="18" charset="0"/>
              </a:rPr>
              <a:t>, real estate and government bonds)</a:t>
            </a:r>
          </a:p>
          <a:p>
            <a:pPr marL="285750" lvl="0" indent="-285750">
              <a:spcBef>
                <a:spcPts val="1200"/>
              </a:spcBef>
              <a:buClr>
                <a:srgbClr val="3F454F"/>
              </a:buClr>
              <a:buSzPct val="100000"/>
              <a:buFont typeface="Wingdings" panose="05000000000000000000" pitchFamily="2" charset="2"/>
              <a:buChar char="q"/>
            </a:pPr>
            <a:endParaRPr lang="en-US" sz="1600" dirty="0">
              <a:solidFill>
                <a:srgbClr val="404040"/>
              </a:solidFill>
              <a:latin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218745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Operation Money Flight</a:t>
            </a: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Money Laundering Scheme</a:t>
            </a:r>
          </a:p>
        </p:txBody>
      </p:sp>
      <p:sp>
        <p:nvSpPr>
          <p:cNvPr id="8" name="Text Placeholder 5">
            <a:extLst>
              <a:ext uri="{FF2B5EF4-FFF2-40B4-BE49-F238E27FC236}">
                <a16:creationId xmlns:a16="http://schemas.microsoft.com/office/drawing/2014/main" id="{73CCC5F6-3CF0-41A7-858A-0C984335FB69}"/>
              </a:ext>
            </a:extLst>
          </p:cNvPr>
          <p:cNvSpPr txBox="1">
            <a:spLocks/>
          </p:cNvSpPr>
          <p:nvPr/>
        </p:nvSpPr>
        <p:spPr>
          <a:xfrm>
            <a:off x="601134" y="1461532"/>
            <a:ext cx="8227626" cy="4749419"/>
          </a:xfrm>
          <a:prstGeom prst="rect">
            <a:avLst/>
          </a:prstGeom>
        </p:spPr>
        <p:txBody>
          <a:bodyPr vert="horz" lIns="91440" tIns="45720" rIns="91440" bIns="45720" rtlCol="0">
            <a:noAutofit/>
          </a:bodyPr>
          <a:lstStyle>
            <a:lvl1pPr marL="285750" indent="-171450" algn="l" defTabSz="457200" rtl="0" eaLnBrk="1" latinLnBrk="0" hangingPunct="1">
              <a:spcBef>
                <a:spcPts val="0"/>
              </a:spcBef>
              <a:spcAft>
                <a:spcPts val="1200"/>
              </a:spcAft>
              <a:buClr>
                <a:schemeClr val="tx1"/>
              </a:buClr>
              <a:buSzPct val="100000"/>
              <a:buFont typeface="Arial" pitchFamily="34" charset="0"/>
              <a:buChar char="•"/>
              <a:defRPr sz="1600" b="0" kern="1200">
                <a:solidFill>
                  <a:srgbClr val="404040"/>
                </a:solidFill>
                <a:latin typeface="Calibri" panose="020F0502020204030204" pitchFamily="34" charset="0"/>
                <a:ea typeface="+mn-ea"/>
                <a:cs typeface="Times New Roman" pitchFamily="18" charset="0"/>
              </a:defRPr>
            </a:lvl1pPr>
            <a:lvl2pPr marL="749300" indent="-285750" algn="l" defTabSz="457200" rtl="0" eaLnBrk="1" latinLnBrk="0" hangingPunct="1">
              <a:spcBef>
                <a:spcPts val="0"/>
              </a:spcBef>
              <a:spcAft>
                <a:spcPts val="400"/>
              </a:spcAft>
              <a:buFont typeface="Calibri" panose="020F0502020204030204" pitchFamily="34" charset="0"/>
              <a:buChar char="—"/>
              <a:defRPr sz="1400" kern="1200">
                <a:solidFill>
                  <a:srgbClr val="404040"/>
                </a:solidFill>
                <a:latin typeface="Calibri" panose="020F0502020204030204" pitchFamily="34" charset="0"/>
                <a:ea typeface="+mn-ea"/>
                <a:cs typeface="Times New Roman" pitchFamily="18" charset="0"/>
              </a:defRPr>
            </a:lvl2pPr>
            <a:lvl3pPr marL="914400" indent="-114300" algn="l" defTabSz="457200" rtl="0" eaLnBrk="1" latinLnBrk="0" hangingPunct="1">
              <a:spcBef>
                <a:spcPts val="0"/>
              </a:spcBef>
              <a:spcAft>
                <a:spcPts val="400"/>
              </a:spcAft>
              <a:buSzPct val="90000"/>
              <a:buFont typeface="Arial" panose="020B060402020202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635000" indent="-171450" algn="l" defTabSz="457200" rtl="0" eaLnBrk="1" latinLnBrk="0" hangingPunct="1">
              <a:spcBef>
                <a:spcPts val="0"/>
              </a:spcBef>
              <a:spcAft>
                <a:spcPts val="400"/>
              </a:spcAft>
              <a:buFont typeface="Arial" panose="020B0604020202020204" pitchFamily="34" charset="0"/>
              <a:buChar char="•"/>
              <a:defRPr sz="1200" kern="1200">
                <a:solidFill>
                  <a:srgbClr val="404040"/>
                </a:solidFill>
                <a:latin typeface="Calibri" panose="020F0502020204030204" pitchFamily="34" charset="0"/>
                <a:ea typeface="+mn-ea"/>
                <a:cs typeface="Times New Roman" pitchFamily="18" charset="0"/>
              </a:defRPr>
            </a:lvl4pPr>
            <a:lvl5pPr marL="1376363" indent="-120650" algn="l" defTabSz="457200" rtl="0" eaLnBrk="1" latinLnBrk="0" hangingPunct="1">
              <a:spcBef>
                <a:spcPts val="400"/>
              </a:spcBef>
              <a:spcAft>
                <a:spcPts val="400"/>
              </a:spcAft>
              <a:buSzPct val="75000"/>
              <a:buFont typeface="Arial" pitchFamily="34" charset="0"/>
              <a:buChar char="•"/>
              <a:defRPr sz="11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8" marR="0" lvl="0" indent="-293688" algn="l" defTabSz="457200" rtl="0" eaLnBrk="1" fontAlgn="auto" latinLnBrk="0" hangingPunct="1">
              <a:lnSpc>
                <a:spcPct val="100000"/>
              </a:lnSpc>
              <a:spcBef>
                <a:spcPts val="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The source of the PDVSA funds—approx. USD 600 million obtained through bribery and fraud—was PDVSA’s foreign-currency exchange scheme benefitting Eaton Global Services Limited (“Eaton Global”), a Hong Kong shell company, disguised as a “financing” arrangement using the following three (3) fake documents:</a:t>
            </a:r>
            <a:endPar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endParaRPr>
          </a:p>
          <a:p>
            <a:pPr marL="741363" marR="0" lvl="2" indent="-284163" algn="l" defTabSz="457200" rtl="0" eaLnBrk="1" fontAlgn="auto" latinLnBrk="0" hangingPunct="1">
              <a:lnSpc>
                <a:spcPct val="10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a:t>
            </a:r>
            <a:r>
              <a:rPr kumimoji="0" lang="en-US" sz="1400" b="1" i="0" u="sng"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loan contract</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between PDVSA and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Rantor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Capital C.A.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Rantor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a Venezuelan Shell Company, in which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Rantor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would loan PDVSA VEF 7.2 billion (December 17, 2014);</a:t>
            </a:r>
          </a:p>
          <a:p>
            <a:pPr marL="741363" marR="0" lvl="2" indent="-284163" algn="l" defTabSz="457200" rtl="0" eaLnBrk="1" fontAlgn="auto" latinLnBrk="0" hangingPunct="1">
              <a:lnSpc>
                <a:spcPct val="10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An </a:t>
            </a:r>
            <a:r>
              <a:rPr kumimoji="0" lang="en-US" sz="1400" b="1" i="0" u="sng"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assignment contract</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between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Rantor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and Eaton Global, in which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Rantor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assigned its rights as PDVSA’s creditor under the loan contract to Eaton Global, gave PDVSA the right to cancel the debt within 180 days by paying USD 600 million (December 23, 2014); and </a:t>
            </a:r>
          </a:p>
          <a:p>
            <a:pPr marL="741363" marR="0" lvl="2" indent="-284163" algn="l" defTabSz="457200" rtl="0" eaLnBrk="1" fontAlgn="auto" latinLnBrk="0" hangingPunct="1">
              <a:lnSpc>
                <a:spcPct val="100000"/>
              </a:lnSpc>
              <a:spcBef>
                <a:spcPts val="6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a:t>
            </a:r>
            <a:r>
              <a:rPr kumimoji="0" lang="en-US" sz="1400" b="1" i="0" u="sng"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notice of assignment letter</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in which Eaton Global informed PDVSA of the assignment and suggested that PDVSA repay the VEF 7.2 billion loan in the EUR equivalent of USD 600 million. The letter included wire instructions to accounts maintained at a European Financial Institution benefitting Eaton Global (December 23, 2014)</a:t>
            </a:r>
          </a:p>
          <a:p>
            <a:pPr marL="293688" marR="0" lvl="0" indent="-293688" algn="l" defTabSz="457200" rtl="0" eaLnBrk="1" fontAlgn="auto" latinLnBrk="0" hangingPunct="1">
              <a:lnSpc>
                <a:spcPct val="100000"/>
              </a:lnSpc>
              <a:spcBef>
                <a:spcPts val="120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Contracts, both original and later-updated versions, included a complex array of bogus financing and trust documents</a:t>
            </a:r>
            <a:endPar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endParaRPr>
          </a:p>
          <a:p>
            <a:pPr marL="293688" marR="0" lvl="0" indent="-293688" algn="l" defTabSz="457200" rtl="0" eaLnBrk="1" fontAlgn="auto" latinLnBrk="0" hangingPunct="1">
              <a:lnSpc>
                <a:spcPct val="100000"/>
              </a:lnSpc>
              <a:spcBef>
                <a:spcPts val="120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This resulted in Eaton Global having the right to pay PDVSA approx. VEF 7.2  billion (worth approx. EUR 35 million) and receive approx. EUR 510 million, of which about EUR 78.8 million was sent to the CS, who was expected to launder the proceeds of the embezzlement and make cash kickback payments to “Venezuelan Official 1”</a:t>
            </a:r>
          </a:p>
        </p:txBody>
      </p:sp>
    </p:spTree>
    <p:extLst>
      <p:ext uri="{BB962C8B-B14F-4D97-AF65-F5344CB8AC3E}">
        <p14:creationId xmlns:p14="http://schemas.microsoft.com/office/powerpoint/2010/main" val="54326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Operation Money Flight</a:t>
            </a: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Money Laundering Scheme</a:t>
            </a:r>
          </a:p>
        </p:txBody>
      </p:sp>
      <p:sp>
        <p:nvSpPr>
          <p:cNvPr id="6" name="Text Placeholder 5">
            <a:extLst>
              <a:ext uri="{FF2B5EF4-FFF2-40B4-BE49-F238E27FC236}">
                <a16:creationId xmlns:a16="http://schemas.microsoft.com/office/drawing/2014/main" id="{A5C58AA0-CBA0-4D84-AF47-FED6FD2DB27A}"/>
              </a:ext>
            </a:extLst>
          </p:cNvPr>
          <p:cNvSpPr txBox="1">
            <a:spLocks/>
          </p:cNvSpPr>
          <p:nvPr/>
        </p:nvSpPr>
        <p:spPr>
          <a:xfrm>
            <a:off x="399546" y="1461532"/>
            <a:ext cx="8227626" cy="4749419"/>
          </a:xfrm>
          <a:prstGeom prst="rect">
            <a:avLst/>
          </a:prstGeom>
        </p:spPr>
        <p:txBody>
          <a:bodyPr vert="horz" lIns="91440" tIns="45720" rIns="91440" bIns="45720" rtlCol="0">
            <a:noAutofit/>
          </a:bodyPr>
          <a:lstStyle>
            <a:lvl1pPr marL="285750" indent="-171450" algn="l" defTabSz="457200" rtl="0" eaLnBrk="1" latinLnBrk="0" hangingPunct="1">
              <a:spcBef>
                <a:spcPts val="0"/>
              </a:spcBef>
              <a:spcAft>
                <a:spcPts val="1200"/>
              </a:spcAft>
              <a:buClr>
                <a:schemeClr val="tx1"/>
              </a:buClr>
              <a:buSzPct val="100000"/>
              <a:buFont typeface="Arial" pitchFamily="34" charset="0"/>
              <a:buChar char="•"/>
              <a:defRPr sz="1600" b="0" kern="1200">
                <a:solidFill>
                  <a:srgbClr val="404040"/>
                </a:solidFill>
                <a:latin typeface="Calibri" panose="020F0502020204030204" pitchFamily="34" charset="0"/>
                <a:ea typeface="+mn-ea"/>
                <a:cs typeface="Times New Roman" pitchFamily="18" charset="0"/>
              </a:defRPr>
            </a:lvl1pPr>
            <a:lvl2pPr marL="749300" indent="-285750" algn="l" defTabSz="457200" rtl="0" eaLnBrk="1" latinLnBrk="0" hangingPunct="1">
              <a:spcBef>
                <a:spcPts val="0"/>
              </a:spcBef>
              <a:spcAft>
                <a:spcPts val="400"/>
              </a:spcAft>
              <a:buFont typeface="Calibri" panose="020F0502020204030204" pitchFamily="34" charset="0"/>
              <a:buChar char="—"/>
              <a:defRPr sz="1400" kern="1200">
                <a:solidFill>
                  <a:srgbClr val="404040"/>
                </a:solidFill>
                <a:latin typeface="Calibri" panose="020F0502020204030204" pitchFamily="34" charset="0"/>
                <a:ea typeface="+mn-ea"/>
                <a:cs typeface="Times New Roman" pitchFamily="18" charset="0"/>
              </a:defRPr>
            </a:lvl2pPr>
            <a:lvl3pPr marL="914400" indent="-114300" algn="l" defTabSz="457200" rtl="0" eaLnBrk="1" latinLnBrk="0" hangingPunct="1">
              <a:spcBef>
                <a:spcPts val="0"/>
              </a:spcBef>
              <a:spcAft>
                <a:spcPts val="400"/>
              </a:spcAft>
              <a:buSzPct val="90000"/>
              <a:buFont typeface="Arial" panose="020B060402020202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635000" indent="-171450" algn="l" defTabSz="457200" rtl="0" eaLnBrk="1" latinLnBrk="0" hangingPunct="1">
              <a:spcBef>
                <a:spcPts val="0"/>
              </a:spcBef>
              <a:spcAft>
                <a:spcPts val="400"/>
              </a:spcAft>
              <a:buFont typeface="Arial" panose="020B0604020202020204" pitchFamily="34" charset="0"/>
              <a:buChar char="•"/>
              <a:defRPr sz="1200" kern="1200">
                <a:solidFill>
                  <a:srgbClr val="404040"/>
                </a:solidFill>
                <a:latin typeface="Calibri" panose="020F0502020204030204" pitchFamily="34" charset="0"/>
                <a:ea typeface="+mn-ea"/>
                <a:cs typeface="Times New Roman" pitchFamily="18" charset="0"/>
              </a:defRPr>
            </a:lvl4pPr>
            <a:lvl5pPr marL="1376363" indent="-120650" algn="l" defTabSz="457200" rtl="0" eaLnBrk="1" latinLnBrk="0" hangingPunct="1">
              <a:spcBef>
                <a:spcPts val="400"/>
              </a:spcBef>
              <a:spcAft>
                <a:spcPts val="400"/>
              </a:spcAft>
              <a:buSzPct val="75000"/>
              <a:buFont typeface="Arial" pitchFamily="34" charset="0"/>
              <a:buChar char="•"/>
              <a:defRPr sz="11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120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False Investments</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An initial fake joint venture contract was replaced with better fake contracts to justify the initial transfers to the CS to avoid scrutiny from compliance departments;</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Fraudulent bonds designed to conceal the transfer of laundered funds were purchased;</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new company,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Paladium</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Real Estate Group LLC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Paladium</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was formed to purchase real estate in Miami to avoid FinCEN reporting requirements for taking title under a company/trust;</a:t>
            </a:r>
          </a:p>
          <a:p>
            <a:pPr marL="741363" marR="0" lvl="1"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The ownership of </a:t>
            </a:r>
            <a:r>
              <a:rPr kumimoji="0" lang="en-US" sz="1400" b="0" i="0" u="none" strike="noStrike" kern="1200" cap="none" spc="0" normalizeH="0" baseline="0" noProof="0" dirty="0" err="1">
                <a:ln>
                  <a:noFill/>
                </a:ln>
                <a:solidFill>
                  <a:srgbClr val="404040"/>
                </a:solidFill>
                <a:effectLst/>
                <a:uLnTx/>
                <a:uFillTx/>
                <a:latin typeface="Calibri" panose="020F0502020204030204" pitchFamily="34" charset="0"/>
                <a:ea typeface="+mn-ea"/>
                <a:cs typeface="Times New Roman" pitchFamily="18" charset="0"/>
              </a:rPr>
              <a:t>Paladium</a:t>
            </a: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 was ultimately transferred following the closing; therefore, the transferring of the condo served as the fee for laundering services and going forward, the defendants would utilize a defaulting-bond plan;</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fake fund was set up with minimal KYC requirements at a European Financial Institution to generate payment structures and receive third-party payments;</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legitimate GBP 5 million UK GILT was purchased, then free-delivered to the CS’s account maintained at a European Financial Institution, and then exchanged for a worthless bond so the funds are concealed and ultimately transferred to one of the defendants;</a:t>
            </a:r>
          </a:p>
          <a:p>
            <a:pPr marL="741363" marR="0" lvl="0"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Global Security Advisors (“GSA”), affiliated with Global Strategic Investments, LLC (“GSI”), both of which are legitimate entities based in the United States, operated a fake mutual fund (Global Securities Trade Finance) domiciled in the Cayman Islands, which received laundered funds disguised as subscriptions, custodied at a bank in New Jersey; and</a:t>
            </a:r>
          </a:p>
          <a:p>
            <a:pPr marL="741363" marR="0" lvl="1" indent="-285750" algn="l" defTabSz="457200" rtl="0" eaLnBrk="1" fontAlgn="auto" latinLnBrk="0" hangingPunct="1">
              <a:lnSpc>
                <a:spcPct val="100000"/>
              </a:lnSpc>
              <a:spcBef>
                <a:spcPts val="600"/>
              </a:spcBef>
              <a:spcAft>
                <a:spcPts val="0"/>
              </a:spcAft>
              <a:buClr>
                <a:srgbClr val="3F454F"/>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The bank in New Jersey, along with a bank in Puerto Rico, is controlled by one of the defendant’s partners from Uruguay</a:t>
            </a:r>
          </a:p>
        </p:txBody>
      </p:sp>
    </p:spTree>
    <p:extLst>
      <p:ext uri="{BB962C8B-B14F-4D97-AF65-F5344CB8AC3E}">
        <p14:creationId xmlns:p14="http://schemas.microsoft.com/office/powerpoint/2010/main" val="184359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Operation Money Flight</a:t>
            </a: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Money Laundering Scheme</a:t>
            </a:r>
          </a:p>
        </p:txBody>
      </p:sp>
      <p:sp>
        <p:nvSpPr>
          <p:cNvPr id="8" name="Text Placeholder 5">
            <a:extLst>
              <a:ext uri="{FF2B5EF4-FFF2-40B4-BE49-F238E27FC236}">
                <a16:creationId xmlns:a16="http://schemas.microsoft.com/office/drawing/2014/main" id="{1374C41C-ED39-466B-B1F9-5273F5C565F0}"/>
              </a:ext>
            </a:extLst>
          </p:cNvPr>
          <p:cNvSpPr txBox="1">
            <a:spLocks/>
          </p:cNvSpPr>
          <p:nvPr/>
        </p:nvSpPr>
        <p:spPr>
          <a:xfrm>
            <a:off x="601134" y="1561449"/>
            <a:ext cx="8227626" cy="4749419"/>
          </a:xfrm>
          <a:prstGeom prst="rect">
            <a:avLst/>
          </a:prstGeom>
        </p:spPr>
        <p:txBody>
          <a:bodyPr vert="horz" lIns="91440" tIns="45720" rIns="91440" bIns="45720" rtlCol="0">
            <a:noAutofit/>
          </a:bodyPr>
          <a:lstStyle>
            <a:lvl1pPr marL="285750" indent="-171450" algn="l" defTabSz="457200" rtl="0" eaLnBrk="1" latinLnBrk="0" hangingPunct="1">
              <a:spcBef>
                <a:spcPts val="0"/>
              </a:spcBef>
              <a:spcAft>
                <a:spcPts val="1200"/>
              </a:spcAft>
              <a:buClr>
                <a:schemeClr val="tx1"/>
              </a:buClr>
              <a:buSzPct val="100000"/>
              <a:buFont typeface="Arial" pitchFamily="34" charset="0"/>
              <a:buChar char="•"/>
              <a:defRPr sz="1600" b="0" kern="1200">
                <a:solidFill>
                  <a:srgbClr val="404040"/>
                </a:solidFill>
                <a:latin typeface="Calibri" panose="020F0502020204030204" pitchFamily="34" charset="0"/>
                <a:ea typeface="+mn-ea"/>
                <a:cs typeface="Times New Roman" pitchFamily="18" charset="0"/>
              </a:defRPr>
            </a:lvl1pPr>
            <a:lvl2pPr marL="749300" indent="-285750" algn="l" defTabSz="457200" rtl="0" eaLnBrk="1" latinLnBrk="0" hangingPunct="1">
              <a:spcBef>
                <a:spcPts val="0"/>
              </a:spcBef>
              <a:spcAft>
                <a:spcPts val="400"/>
              </a:spcAft>
              <a:buFont typeface="Calibri" panose="020F0502020204030204" pitchFamily="34" charset="0"/>
              <a:buChar char="—"/>
              <a:defRPr sz="1400" kern="1200">
                <a:solidFill>
                  <a:srgbClr val="404040"/>
                </a:solidFill>
                <a:latin typeface="Calibri" panose="020F0502020204030204" pitchFamily="34" charset="0"/>
                <a:ea typeface="+mn-ea"/>
                <a:cs typeface="Times New Roman" pitchFamily="18" charset="0"/>
              </a:defRPr>
            </a:lvl2pPr>
            <a:lvl3pPr marL="914400" indent="-114300" algn="l" defTabSz="457200" rtl="0" eaLnBrk="1" latinLnBrk="0" hangingPunct="1">
              <a:spcBef>
                <a:spcPts val="0"/>
              </a:spcBef>
              <a:spcAft>
                <a:spcPts val="400"/>
              </a:spcAft>
              <a:buSzPct val="90000"/>
              <a:buFont typeface="Arial" panose="020B060402020202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635000" indent="-171450" algn="l" defTabSz="457200" rtl="0" eaLnBrk="1" latinLnBrk="0" hangingPunct="1">
              <a:spcBef>
                <a:spcPts val="0"/>
              </a:spcBef>
              <a:spcAft>
                <a:spcPts val="400"/>
              </a:spcAft>
              <a:buFont typeface="Arial" panose="020B0604020202020204" pitchFamily="34" charset="0"/>
              <a:buChar char="•"/>
              <a:defRPr sz="1200" kern="1200">
                <a:solidFill>
                  <a:srgbClr val="404040"/>
                </a:solidFill>
                <a:latin typeface="Calibri" panose="020F0502020204030204" pitchFamily="34" charset="0"/>
                <a:ea typeface="+mn-ea"/>
                <a:cs typeface="Times New Roman" pitchFamily="18" charset="0"/>
              </a:defRPr>
            </a:lvl4pPr>
            <a:lvl5pPr marL="1376363" indent="-120650" algn="l" defTabSz="457200" rtl="0" eaLnBrk="1" latinLnBrk="0" hangingPunct="1">
              <a:spcBef>
                <a:spcPts val="400"/>
              </a:spcBef>
              <a:spcAft>
                <a:spcPts val="400"/>
              </a:spcAft>
              <a:buSzPct val="75000"/>
              <a:buFont typeface="Arial" pitchFamily="34" charset="0"/>
              <a:buChar char="•"/>
              <a:defRPr sz="11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120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A straw owner (Mario Enrique Bonilla Vallera) was used to conceal money for the stepsons of Venezuelan Official 2 (Nicholas Maduro)</a:t>
            </a:r>
          </a:p>
          <a:p>
            <a:pPr marL="285750" marR="0" lvl="0" indent="-285750" algn="l" defTabSz="457200" rtl="0" eaLnBrk="1" fontAlgn="auto" latinLnBrk="0" hangingPunct="1">
              <a:lnSpc>
                <a:spcPct val="100000"/>
              </a:lnSpc>
              <a:spcBef>
                <a:spcPts val="1200"/>
              </a:spcBef>
              <a:spcAft>
                <a:spcPts val="0"/>
              </a:spcAft>
              <a:buClr>
                <a:srgbClr val="3F454F"/>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itchFamily="18" charset="0"/>
              </a:rPr>
              <a:t>Supporting these false-investment laundering schemes were unnamed complicit money managers, brokerage firms, banks, and real estate investment firms, operating as a network of professional money launderers</a:t>
            </a:r>
          </a:p>
        </p:txBody>
      </p:sp>
    </p:spTree>
    <p:extLst>
      <p:ext uri="{BB962C8B-B14F-4D97-AF65-F5344CB8AC3E}">
        <p14:creationId xmlns:p14="http://schemas.microsoft.com/office/powerpoint/2010/main" val="40737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1536-6716-4B3E-A2C5-BFA6777BA6AB}"/>
              </a:ext>
            </a:extLst>
          </p:cNvPr>
          <p:cNvSpPr>
            <a:spLocks noGrp="1"/>
          </p:cNvSpPr>
          <p:nvPr>
            <p:ph type="title"/>
          </p:nvPr>
        </p:nvSpPr>
        <p:spPr>
          <a:xfrm>
            <a:off x="677334" y="609601"/>
            <a:ext cx="8596668" cy="546340"/>
          </a:xfrm>
        </p:spPr>
        <p:txBody>
          <a:bodyPr>
            <a:normAutofit fontScale="90000"/>
          </a:bodyPr>
          <a:lstStyle/>
          <a:p>
            <a:r>
              <a:rPr lang="en-US" dirty="0">
                <a:latin typeface="Calibri" panose="020F0502020204030204" pitchFamily="34" charset="0"/>
                <a:cs typeface="Calibri" panose="020F0502020204030204" pitchFamily="34" charset="0"/>
              </a:rPr>
              <a:t>Agenda</a:t>
            </a:r>
          </a:p>
        </p:txBody>
      </p:sp>
      <p:sp>
        <p:nvSpPr>
          <p:cNvPr id="3" name="TextBox 2">
            <a:extLst>
              <a:ext uri="{FF2B5EF4-FFF2-40B4-BE49-F238E27FC236}">
                <a16:creationId xmlns:a16="http://schemas.microsoft.com/office/drawing/2014/main" id="{5C35DEA3-C6C2-4DA9-8507-02597667EEC0}"/>
              </a:ext>
            </a:extLst>
          </p:cNvPr>
          <p:cNvSpPr txBox="1"/>
          <p:nvPr/>
        </p:nvSpPr>
        <p:spPr>
          <a:xfrm>
            <a:off x="750498" y="1647645"/>
            <a:ext cx="8523504" cy="3970318"/>
          </a:xfrm>
          <a:prstGeom prst="rect">
            <a:avLst/>
          </a:prstGeom>
          <a:noFill/>
        </p:spPr>
        <p:txBody>
          <a:bodyPr wrap="square" rtlCol="0">
            <a:spAutoFit/>
          </a:bodyPr>
          <a:lstStyle/>
          <a:p>
            <a:pPr marL="400050" indent="-400050">
              <a:buAutoNum type="romanUcPeriod"/>
            </a:pPr>
            <a:r>
              <a:rPr lang="en-US" dirty="0">
                <a:solidFill>
                  <a:schemeClr val="tx2"/>
                </a:solidFill>
                <a:latin typeface="Calibri" panose="020F0502020204030204" pitchFamily="34" charset="0"/>
                <a:cs typeface="Calibri" panose="020F0502020204030204" pitchFamily="34" charset="0"/>
              </a:rPr>
              <a:t>The Potential of Blockchain in the Fight Against Financial Crime</a:t>
            </a:r>
          </a:p>
          <a:p>
            <a:pPr marL="742950" lvl="1" indent="-285750">
              <a:buFontTx/>
              <a:buChar char="-"/>
            </a:pPr>
            <a:r>
              <a:rPr lang="en-US" dirty="0">
                <a:solidFill>
                  <a:schemeClr val="tx2"/>
                </a:solidFill>
                <a:latin typeface="Calibri" panose="020F0502020204030204" pitchFamily="34" charset="0"/>
                <a:cs typeface="Calibri" panose="020F0502020204030204" pitchFamily="34" charset="0"/>
              </a:rPr>
              <a:t>Blockchain Basics</a:t>
            </a:r>
          </a:p>
          <a:p>
            <a:pPr marL="742950" lvl="1" indent="-285750">
              <a:buFontTx/>
              <a:buChar char="-"/>
            </a:pPr>
            <a:r>
              <a:rPr lang="en-US" dirty="0">
                <a:solidFill>
                  <a:schemeClr val="tx2"/>
                </a:solidFill>
                <a:latin typeface="Calibri" panose="020F0502020204030204" pitchFamily="34" charset="0"/>
                <a:cs typeface="Calibri" panose="020F0502020204030204" pitchFamily="34" charset="0"/>
              </a:rPr>
              <a:t>Potential Application in Trade Finance</a:t>
            </a:r>
          </a:p>
          <a:p>
            <a:pPr marL="742950" lvl="1" indent="-285750">
              <a:buFontTx/>
              <a:buChar char="-"/>
            </a:pPr>
            <a:r>
              <a:rPr lang="en-US" dirty="0">
                <a:solidFill>
                  <a:schemeClr val="tx2"/>
                </a:solidFill>
                <a:latin typeface="Calibri" panose="020F0502020204030204" pitchFamily="34" charset="0"/>
                <a:cs typeface="Calibri" panose="020F0502020204030204" pitchFamily="34" charset="0"/>
              </a:rPr>
              <a:t>Anti-Corruption</a:t>
            </a:r>
          </a:p>
          <a:p>
            <a:pPr marL="742950" lvl="1" indent="-285750">
              <a:buFontTx/>
              <a:buChar char="-"/>
            </a:pPr>
            <a:r>
              <a:rPr lang="en-US" dirty="0">
                <a:solidFill>
                  <a:schemeClr val="tx2"/>
                </a:solidFill>
                <a:latin typeface="Calibri" panose="020F0502020204030204" pitchFamily="34" charset="0"/>
                <a:cs typeface="Calibri" panose="020F0502020204030204" pitchFamily="34" charset="0"/>
              </a:rPr>
              <a:t>Know Your Customer</a:t>
            </a:r>
          </a:p>
          <a:p>
            <a:pPr lvl="1"/>
            <a:endParaRPr lang="en-US" dirty="0">
              <a:solidFill>
                <a:schemeClr val="tx2"/>
              </a:solidFill>
              <a:latin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cs typeface="Calibri" panose="020F0502020204030204" pitchFamily="34" charset="0"/>
              </a:rPr>
              <a:t>II. 	Regulatory Update:  The FinCEN Customer Due Diligence Rule</a:t>
            </a:r>
          </a:p>
          <a:p>
            <a:endParaRPr lang="en-US" dirty="0">
              <a:solidFill>
                <a:schemeClr val="tx2"/>
              </a:solidFill>
              <a:latin typeface="Calibri" panose="020F0502020204030204" pitchFamily="34" charset="0"/>
              <a:cs typeface="Calibri" panose="020F0502020204030204" pitchFamily="34" charset="0"/>
            </a:endParaRPr>
          </a:p>
          <a:p>
            <a:pPr marL="400050" indent="-400050">
              <a:buAutoNum type="romanUcPeriod" startAt="3"/>
            </a:pPr>
            <a:r>
              <a:rPr lang="en-US" dirty="0">
                <a:solidFill>
                  <a:schemeClr val="tx2"/>
                </a:solidFill>
                <a:latin typeface="Calibri" panose="020F0502020204030204" pitchFamily="34" charset="0"/>
                <a:cs typeface="Calibri" panose="020F0502020204030204" pitchFamily="34" charset="0"/>
              </a:rPr>
              <a:t>Case Study:  A Recent Major Money Laundering Scheme Exposed</a:t>
            </a:r>
          </a:p>
          <a:p>
            <a:pPr marL="400050" indent="-400050">
              <a:buAutoNum type="romanUcPeriod" startAt="3"/>
            </a:pPr>
            <a:endParaRPr lang="en-US" dirty="0">
              <a:solidFill>
                <a:schemeClr val="tx2"/>
              </a:solidFill>
              <a:latin typeface="Calibri" panose="020F0502020204030204" pitchFamily="34" charset="0"/>
              <a:cs typeface="Calibri" panose="020F0502020204030204" pitchFamily="34" charset="0"/>
            </a:endParaRPr>
          </a:p>
          <a:p>
            <a:pPr marL="400050" indent="-400050">
              <a:buAutoNum type="romanUcPeriod" startAt="3"/>
            </a:pPr>
            <a:r>
              <a:rPr lang="en-US" dirty="0">
                <a:solidFill>
                  <a:schemeClr val="tx2"/>
                </a:solidFill>
                <a:latin typeface="Calibri" panose="020F0502020204030204" pitchFamily="34" charset="0"/>
                <a:cs typeface="Calibri" panose="020F0502020204030204" pitchFamily="34" charset="0"/>
              </a:rPr>
              <a:t>Recent Enforcement Actions Against Financial Institutions</a:t>
            </a:r>
          </a:p>
          <a:p>
            <a:endParaRPr lang="en-US" dirty="0">
              <a:latin typeface="Calibri" panose="020F0502020204030204" pitchFamily="34" charset="0"/>
              <a:cs typeface="Calibri" panose="020F0502020204030204" pitchFamily="34" charset="0"/>
            </a:endParaRPr>
          </a:p>
          <a:p>
            <a:pPr marL="400050" indent="-400050">
              <a:buAutoNum type="romanUcPeriod" startAt="3"/>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5972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Major Recent AML Enforcement Actions</a:t>
            </a:r>
          </a:p>
        </p:txBody>
      </p:sp>
      <p:sp>
        <p:nvSpPr>
          <p:cNvPr id="5" name="TextBox 4">
            <a:extLst>
              <a:ext uri="{FF2B5EF4-FFF2-40B4-BE49-F238E27FC236}">
                <a16:creationId xmlns:a16="http://schemas.microsoft.com/office/drawing/2014/main" id="{BE1C4E45-35FC-4CC2-B5B6-B8319AA4E0B7}"/>
              </a:ext>
            </a:extLst>
          </p:cNvPr>
          <p:cNvSpPr txBox="1"/>
          <p:nvPr/>
        </p:nvSpPr>
        <p:spPr>
          <a:xfrm>
            <a:off x="812800" y="1409700"/>
            <a:ext cx="8915400" cy="4702826"/>
          </a:xfrm>
          <a:prstGeom prst="rect">
            <a:avLst/>
          </a:prstGeom>
          <a:noFill/>
        </p:spPr>
        <p:txBody>
          <a:bodyPr wrap="square" rtlCol="0">
            <a:spAutoFit/>
          </a:bodyPr>
          <a:lstStyle/>
          <a:p>
            <a:pPr marL="342900" lvl="0" indent="-342900" algn="just" defTabSz="914400">
              <a:spcBef>
                <a:spcPct val="20000"/>
              </a:spcBef>
              <a:buFont typeface="Wingdings" panose="05000000000000000000" pitchFamily="2" charset="2"/>
              <a:buChar char="q"/>
            </a:pPr>
            <a:r>
              <a:rPr lang="en-US" sz="1400" b="1" u="sng" dirty="0">
                <a:solidFill>
                  <a:schemeClr val="tx1">
                    <a:lumMod val="75000"/>
                    <a:lumOff val="25000"/>
                  </a:schemeClr>
                </a:solidFill>
                <a:latin typeface="Calibri"/>
                <a:cs typeface="Arial" panose="020B0604020202020204" pitchFamily="34" charset="0"/>
              </a:rPr>
              <a:t>Mashreqbank, PSC </a:t>
            </a:r>
            <a:r>
              <a:rPr lang="en-US" sz="1400" dirty="0">
                <a:solidFill>
                  <a:schemeClr val="tx1">
                    <a:lumMod val="75000"/>
                    <a:lumOff val="25000"/>
                  </a:schemeClr>
                </a:solidFill>
                <a:latin typeface="Calibri"/>
                <a:cs typeface="Arial" panose="020B0604020202020204" pitchFamily="34" charset="0"/>
              </a:rPr>
              <a:t>(October 2018) – Dubai-based Mashreqbank and its New York branch agreed to enter into a Consent Order, appoint an independent monitor, and pay a $40 million dollar fine for violations of NY State AML and recordkeeping laws.  The underlying facts were as follows: </a:t>
            </a:r>
          </a:p>
          <a:p>
            <a:pPr marL="342900" lvl="0" indent="-342900" algn="just" defTabSz="914400">
              <a:spcBef>
                <a:spcPct val="20000"/>
              </a:spcBef>
              <a:buFont typeface="Wingdings" panose="05000000000000000000" pitchFamily="2" charset="2"/>
              <a:buChar char="q"/>
            </a:pPr>
            <a:endParaRPr lang="en-US" sz="300" dirty="0">
              <a:solidFill>
                <a:schemeClr val="tx1">
                  <a:lumMod val="75000"/>
                  <a:lumOff val="25000"/>
                </a:schemeClr>
              </a:solidFill>
              <a:latin typeface="Calibri"/>
              <a:cs typeface="Arial" panose="020B0604020202020204" pitchFamily="34" charset="0"/>
            </a:endParaRPr>
          </a:p>
          <a:p>
            <a:pPr marL="685800" lvl="1" indent="-285750" defTabSz="914400">
              <a:spcBef>
                <a:spcPct val="20000"/>
              </a:spcBef>
              <a:buFont typeface="Arial" panose="020B0604020202020204" pitchFamily="34" charset="0"/>
              <a:buChar char="•"/>
            </a:pPr>
            <a:r>
              <a:rPr lang="en-US" sz="1200" dirty="0" err="1">
                <a:solidFill>
                  <a:schemeClr val="tx1">
                    <a:lumMod val="75000"/>
                    <a:lumOff val="25000"/>
                  </a:schemeClr>
                </a:solidFill>
                <a:latin typeface="Calibri"/>
                <a:cs typeface="Arial" panose="020B0604020202020204" pitchFamily="34" charset="0"/>
              </a:rPr>
              <a:t>Mashreqbank’s</a:t>
            </a:r>
            <a:r>
              <a:rPr lang="en-US" sz="1200" dirty="0">
                <a:solidFill>
                  <a:schemeClr val="tx1">
                    <a:lumMod val="75000"/>
                    <a:lumOff val="25000"/>
                  </a:schemeClr>
                </a:solidFill>
                <a:latin typeface="Calibri"/>
                <a:cs typeface="Arial" panose="020B0604020202020204" pitchFamily="34" charset="0"/>
              </a:rPr>
              <a:t> NY branch engaged in high volume, USD clearing activity for underlying clients based in high risk jurisdictions (e.g., Southeast Asia, Middle East)</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In 2016, the DFS gave the bank a “low” overall score after a safety/soundness examination found that the bank’s AML policies and procedures lacked detail, nuance or complexity, and did nothing more than cite standard language;</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Despite assurances that they would address these issues, subsequent exams by the DFS and the NY Federal Reserve (the “FED”) found repeated deficiencies in the bank’s AML and Sanctions Programs, including: </a:t>
            </a:r>
          </a:p>
          <a:p>
            <a:pPr marL="1085850" lvl="2" indent="-22860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Failure to properly set transaction monitoring rules based on expected activity;</a:t>
            </a:r>
          </a:p>
          <a:p>
            <a:pPr marL="1085850" lvl="2" indent="-22860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Failure to properly disposition alerts (e.g., using broad, generic language when documenting alert disposition) in a timely fashion (e.g., three month back-log); </a:t>
            </a:r>
          </a:p>
          <a:p>
            <a:pPr marL="1085850" lvl="2" indent="-22860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Deficient KYC files that lacked specific information related to the bank’s high risk customers;</a:t>
            </a:r>
          </a:p>
          <a:p>
            <a:pPr marL="1085850" lvl="2" indent="-22860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Policies and procedures which lacked sufficient detail; and</a:t>
            </a:r>
          </a:p>
          <a:p>
            <a:pPr marL="1085850" lvl="2" indent="-22860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Hiring an external auditor who failed to properly validate the adequacy/sustainability of the branch’s compliance programs</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While noting that the bank had devoted substantial financial and corporate resources to enhance its compliance function, the DFS found that the branch “has not yet completed its efforts to develop a compliance infrastructure commensurate with the risks presented by its business activities”.  </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In addition, the DFS noted that </a:t>
            </a:r>
            <a:r>
              <a:rPr lang="en-US" sz="1200" b="1" dirty="0">
                <a:solidFill>
                  <a:schemeClr val="tx1">
                    <a:lumMod val="75000"/>
                    <a:lumOff val="25000"/>
                  </a:schemeClr>
                </a:solidFill>
                <a:latin typeface="Calibri"/>
                <a:cs typeface="Arial" panose="020B0604020202020204" pitchFamily="34" charset="0"/>
              </a:rPr>
              <a:t>“a bank’s programs should improve sufficiently over time as the institution receives the benefit of the guidance provided by the examiners.”</a:t>
            </a:r>
          </a:p>
          <a:p>
            <a:pPr marL="285750" lvl="0" indent="-285750">
              <a:spcBef>
                <a:spcPts val="1200"/>
              </a:spcBef>
              <a:buClr>
                <a:srgbClr val="3F454F"/>
              </a:buClr>
              <a:buSzPct val="100000"/>
              <a:buFont typeface="Wingdings" panose="05000000000000000000" pitchFamily="2" charset="2"/>
              <a:buChar char="q"/>
            </a:pPr>
            <a:endParaRPr lang="en-US" sz="1600" dirty="0">
              <a:solidFill>
                <a:srgbClr val="404040"/>
              </a:solidFill>
              <a:latin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New York State Department of Financial Services</a:t>
            </a:r>
          </a:p>
        </p:txBody>
      </p:sp>
    </p:spTree>
    <p:extLst>
      <p:ext uri="{BB962C8B-B14F-4D97-AF65-F5344CB8AC3E}">
        <p14:creationId xmlns:p14="http://schemas.microsoft.com/office/powerpoint/2010/main" val="204891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Major Recent AML Enforcement Actions</a:t>
            </a:r>
          </a:p>
        </p:txBody>
      </p:sp>
      <p:sp>
        <p:nvSpPr>
          <p:cNvPr id="5" name="TextBox 4">
            <a:extLst>
              <a:ext uri="{FF2B5EF4-FFF2-40B4-BE49-F238E27FC236}">
                <a16:creationId xmlns:a16="http://schemas.microsoft.com/office/drawing/2014/main" id="{BE1C4E45-35FC-4CC2-B5B6-B8319AA4E0B7}"/>
              </a:ext>
            </a:extLst>
          </p:cNvPr>
          <p:cNvSpPr txBox="1"/>
          <p:nvPr/>
        </p:nvSpPr>
        <p:spPr>
          <a:xfrm>
            <a:off x="812800" y="1409700"/>
            <a:ext cx="8915400" cy="5226046"/>
          </a:xfrm>
          <a:prstGeom prst="rect">
            <a:avLst/>
          </a:prstGeom>
          <a:noFill/>
        </p:spPr>
        <p:txBody>
          <a:bodyPr wrap="square" rtlCol="0">
            <a:spAutoFit/>
          </a:bodyPr>
          <a:lstStyle/>
          <a:p>
            <a:pPr marL="342900" lvl="0" indent="-342900" algn="just" defTabSz="914400">
              <a:spcBef>
                <a:spcPct val="20000"/>
              </a:spcBef>
              <a:buFont typeface="Wingdings" panose="05000000000000000000" pitchFamily="2" charset="2"/>
              <a:buChar char="q"/>
            </a:pPr>
            <a:r>
              <a:rPr lang="en-US" sz="1400" b="1" u="sng" dirty="0">
                <a:solidFill>
                  <a:schemeClr val="tx1">
                    <a:lumMod val="75000"/>
                    <a:lumOff val="25000"/>
                  </a:schemeClr>
                </a:solidFill>
                <a:latin typeface="Calibri"/>
                <a:cs typeface="Arial" panose="020B0604020202020204" pitchFamily="34" charset="0"/>
              </a:rPr>
              <a:t>Société Générale S.A.</a:t>
            </a:r>
            <a:r>
              <a:rPr lang="en-US" sz="1400" b="1" dirty="0">
                <a:solidFill>
                  <a:schemeClr val="tx1">
                    <a:lumMod val="75000"/>
                    <a:lumOff val="25000"/>
                  </a:schemeClr>
                </a:solidFill>
                <a:latin typeface="Calibri"/>
                <a:cs typeface="Arial" panose="020B0604020202020204" pitchFamily="34" charset="0"/>
              </a:rPr>
              <a:t> </a:t>
            </a:r>
            <a:r>
              <a:rPr lang="en-US" sz="1400" dirty="0">
                <a:solidFill>
                  <a:schemeClr val="tx1">
                    <a:lumMod val="75000"/>
                    <a:lumOff val="25000"/>
                  </a:schemeClr>
                </a:solidFill>
                <a:latin typeface="Calibri"/>
                <a:cs typeface="Arial" panose="020B0604020202020204" pitchFamily="34" charset="0"/>
              </a:rPr>
              <a:t>(November 2018) – In addition to entering into a $1.4 billion dollar global settlement with the DFS and other Federal and State regulators/law enforcement to resolve violations of U.S. sanctions laws (described in more detail on slide 21), the DFS entered into a separate Consent Order with </a:t>
            </a:r>
            <a:r>
              <a:rPr lang="en-US" sz="1400" dirty="0" err="1">
                <a:solidFill>
                  <a:schemeClr val="tx1">
                    <a:lumMod val="75000"/>
                    <a:lumOff val="25000"/>
                  </a:schemeClr>
                </a:solidFill>
                <a:latin typeface="Calibri"/>
                <a:cs typeface="Arial" panose="020B0604020202020204" pitchFamily="34" charset="0"/>
              </a:rPr>
              <a:t>Soc</a:t>
            </a:r>
            <a:r>
              <a:rPr lang="en-US" sz="1400" dirty="0">
                <a:solidFill>
                  <a:schemeClr val="tx1">
                    <a:lumMod val="75000"/>
                    <a:lumOff val="25000"/>
                  </a:schemeClr>
                </a:solidFill>
                <a:latin typeface="Calibri"/>
                <a:cs typeface="Arial" panose="020B0604020202020204" pitchFamily="34" charset="0"/>
              </a:rPr>
              <a:t> Gen related to violations of NY AML laws.  In doing so, the bank agreed to a $95 million dollar fine and the engagement of an independent consultant to help bolster its compliance program.  In announcing this action, the DFS noted the following:</a:t>
            </a:r>
          </a:p>
          <a:p>
            <a:pPr marL="342900" lvl="0" indent="-342900" algn="just" defTabSz="914400">
              <a:spcBef>
                <a:spcPct val="20000"/>
              </a:spcBef>
              <a:buFont typeface="Wingdings" panose="05000000000000000000" pitchFamily="2" charset="2"/>
              <a:buChar char="q"/>
            </a:pPr>
            <a:endParaRPr lang="en-US" sz="800" dirty="0">
              <a:solidFill>
                <a:schemeClr val="tx1">
                  <a:lumMod val="75000"/>
                  <a:lumOff val="25000"/>
                </a:schemeClr>
              </a:solidFill>
              <a:latin typeface="Calibri"/>
              <a:cs typeface="Arial" panose="020B0604020202020204" pitchFamily="34" charset="0"/>
            </a:endParaRPr>
          </a:p>
          <a:p>
            <a:pPr marL="742950" lvl="1" indent="-285750" algn="just"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On March 4, 2009, </a:t>
            </a:r>
            <a:r>
              <a:rPr lang="en-US" sz="1200" dirty="0" err="1">
                <a:solidFill>
                  <a:schemeClr val="tx1">
                    <a:lumMod val="75000"/>
                    <a:lumOff val="25000"/>
                  </a:schemeClr>
                </a:solidFill>
                <a:latin typeface="Calibri"/>
                <a:cs typeface="Arial" panose="020B0604020202020204" pitchFamily="34" charset="0"/>
              </a:rPr>
              <a:t>Soc</a:t>
            </a:r>
            <a:r>
              <a:rPr lang="en-US" sz="1200" dirty="0">
                <a:solidFill>
                  <a:schemeClr val="tx1">
                    <a:lumMod val="75000"/>
                    <a:lumOff val="25000"/>
                  </a:schemeClr>
                </a:solidFill>
                <a:latin typeface="Calibri"/>
                <a:cs typeface="Arial" panose="020B0604020202020204" pitchFamily="34" charset="0"/>
              </a:rPr>
              <a:t> Gen and its NY branch entered into a written agreement with the NY State Banking Department and the FED based on deficiencies identified in the branch’s compliance and risk management programs;</a:t>
            </a:r>
          </a:p>
          <a:p>
            <a:pPr marL="742950" lvl="1" indent="-285750" algn="just"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While the branch made substantial gains in improving its compliance program between 2009-2013, subsequent targeted DFS exams founds that the branch’s compliance with the written agreement had </a:t>
            </a:r>
            <a:r>
              <a:rPr lang="en-US" sz="1200" b="1" dirty="0">
                <a:solidFill>
                  <a:schemeClr val="tx1">
                    <a:lumMod val="75000"/>
                    <a:lumOff val="25000"/>
                  </a:schemeClr>
                </a:solidFill>
                <a:latin typeface="Calibri"/>
                <a:cs typeface="Arial" panose="020B0604020202020204" pitchFamily="34" charset="0"/>
              </a:rPr>
              <a:t>“fallen off precipitously”</a:t>
            </a:r>
            <a:r>
              <a:rPr lang="en-US" sz="1200" dirty="0">
                <a:solidFill>
                  <a:schemeClr val="tx1">
                    <a:lumMod val="75000"/>
                    <a:lumOff val="25000"/>
                  </a:schemeClr>
                </a:solidFill>
                <a:latin typeface="Calibri"/>
                <a:cs typeface="Arial" panose="020B0604020202020204" pitchFamily="34" charset="0"/>
              </a:rPr>
              <a:t>;</a:t>
            </a:r>
          </a:p>
          <a:p>
            <a:pPr marL="742950" lvl="1" indent="-285750" algn="just"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In particular, the DFS discovered fundamental deficiencies in the branch’s policies and procedures governing suspicious activity reporting and remaining flaws in the branch’s customer due diligence protocols;</a:t>
            </a:r>
          </a:p>
          <a:p>
            <a:pPr marL="742950" lvl="1" indent="-285750" algn="just"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Under the 2018 Consent Order, </a:t>
            </a:r>
            <a:r>
              <a:rPr lang="en-US" sz="1200" dirty="0" err="1">
                <a:solidFill>
                  <a:schemeClr val="tx1">
                    <a:lumMod val="75000"/>
                    <a:lumOff val="25000"/>
                  </a:schemeClr>
                </a:solidFill>
                <a:latin typeface="Calibri"/>
                <a:cs typeface="Arial" panose="020B0604020202020204" pitchFamily="34" charset="0"/>
              </a:rPr>
              <a:t>Soc</a:t>
            </a:r>
            <a:r>
              <a:rPr lang="en-US" sz="1200" dirty="0">
                <a:solidFill>
                  <a:schemeClr val="tx1">
                    <a:lumMod val="75000"/>
                    <a:lumOff val="25000"/>
                  </a:schemeClr>
                </a:solidFill>
                <a:latin typeface="Calibri"/>
                <a:cs typeface="Arial" panose="020B0604020202020204" pitchFamily="34" charset="0"/>
              </a:rPr>
              <a:t> Gen must enhance its customer due diligence program as well as the senior management oversight of the branch</a:t>
            </a:r>
          </a:p>
          <a:p>
            <a:pPr marL="742950" lvl="1" indent="-285750" algn="just" defTabSz="914400">
              <a:spcBef>
                <a:spcPct val="20000"/>
              </a:spcBef>
              <a:buFont typeface="Arial" panose="020B0604020202020204" pitchFamily="34" charset="0"/>
              <a:buChar char="•"/>
            </a:pPr>
            <a:endParaRPr lang="en-US" sz="1100" dirty="0">
              <a:solidFill>
                <a:schemeClr val="tx1">
                  <a:lumMod val="75000"/>
                  <a:lumOff val="25000"/>
                </a:schemeClr>
              </a:solidFill>
              <a:latin typeface="Calibri"/>
              <a:cs typeface="Arial" panose="020B0604020202020204" pitchFamily="34" charset="0"/>
            </a:endParaRPr>
          </a:p>
          <a:p>
            <a:pPr marL="342900" lvl="0" indent="-342900" algn="just" defTabSz="914400">
              <a:spcBef>
                <a:spcPct val="20000"/>
              </a:spcBef>
              <a:buFont typeface="Wingdings" panose="05000000000000000000" pitchFamily="2" charset="2"/>
              <a:buChar char="q"/>
            </a:pPr>
            <a:r>
              <a:rPr lang="en-US" sz="1400" b="1" u="sng" dirty="0">
                <a:solidFill>
                  <a:schemeClr val="tx1">
                    <a:lumMod val="75000"/>
                    <a:lumOff val="25000"/>
                  </a:schemeClr>
                </a:solidFill>
                <a:latin typeface="Calibri"/>
                <a:cs typeface="Arial" panose="020B0604020202020204" pitchFamily="34" charset="0"/>
              </a:rPr>
              <a:t>Western Union Financial Services, Inc.</a:t>
            </a:r>
            <a:r>
              <a:rPr lang="en-US" sz="1400" b="1" dirty="0">
                <a:solidFill>
                  <a:schemeClr val="tx1">
                    <a:lumMod val="75000"/>
                    <a:lumOff val="25000"/>
                  </a:schemeClr>
                </a:solidFill>
                <a:latin typeface="Calibri"/>
                <a:cs typeface="Arial" panose="020B0604020202020204" pitchFamily="34" charset="0"/>
              </a:rPr>
              <a:t> </a:t>
            </a:r>
            <a:r>
              <a:rPr lang="en-US" sz="1400" dirty="0">
                <a:solidFill>
                  <a:schemeClr val="tx1">
                    <a:lumMod val="75000"/>
                    <a:lumOff val="25000"/>
                  </a:schemeClr>
                </a:solidFill>
                <a:latin typeface="Calibri"/>
                <a:cs typeface="Arial" panose="020B0604020202020204" pitchFamily="34" charset="0"/>
              </a:rPr>
              <a:t>(January 2018) – After entering into a Deferred Prosecution Agreement with the DOJ and FTC in 2017, in which Western Union agreed to forfeit $586 million, Western Union entered into a Consent Order with the DFS and agreed to pay a $60 million dollar fine for violations of NY State AML and recordkeeping laws.  The Consent Order noted:</a:t>
            </a:r>
          </a:p>
          <a:p>
            <a:pPr marL="342900" lvl="0" indent="-342900" algn="just" defTabSz="914400">
              <a:spcBef>
                <a:spcPct val="20000"/>
              </a:spcBef>
              <a:buFont typeface="Wingdings" panose="05000000000000000000" pitchFamily="2" charset="2"/>
              <a:buChar char="q"/>
            </a:pPr>
            <a:endParaRPr lang="en-US" sz="300" dirty="0">
              <a:solidFill>
                <a:schemeClr val="tx1">
                  <a:lumMod val="75000"/>
                  <a:lumOff val="25000"/>
                </a:schemeClr>
              </a:solidFill>
              <a:latin typeface="Calibri"/>
              <a:cs typeface="Arial" panose="020B0604020202020204" pitchFamily="34" charset="0"/>
            </a:endParaRPr>
          </a:p>
          <a:p>
            <a:pPr marL="342900" lvl="0" indent="-342900" algn="just" defTabSz="914400">
              <a:spcBef>
                <a:spcPct val="20000"/>
              </a:spcBef>
              <a:buFont typeface="Wingdings" panose="05000000000000000000" pitchFamily="2" charset="2"/>
              <a:buChar char="q"/>
            </a:pPr>
            <a:endParaRPr lang="en-US" sz="300" dirty="0">
              <a:solidFill>
                <a:schemeClr val="tx1">
                  <a:lumMod val="75000"/>
                  <a:lumOff val="25000"/>
                </a:schemeClr>
              </a:solidFill>
              <a:latin typeface="Calibri"/>
              <a:cs typeface="Arial" panose="020B0604020202020204" pitchFamily="34" charset="0"/>
            </a:endParaRP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Prior findings of insufficient controls; </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The willful failure to implement and maintain an effective AML program;</a:t>
            </a:r>
          </a:p>
          <a:p>
            <a:pPr marL="685800" lvl="1" indent="-285750" defTabSz="914400">
              <a:spcBef>
                <a:spcPct val="20000"/>
              </a:spcBef>
              <a:buFont typeface="Arial" panose="020B0604020202020204" pitchFamily="34" charset="0"/>
              <a:buChar char="•"/>
            </a:pPr>
            <a:r>
              <a:rPr lang="en-US" sz="1200" dirty="0">
                <a:solidFill>
                  <a:schemeClr val="tx1">
                    <a:lumMod val="75000"/>
                    <a:lumOff val="25000"/>
                  </a:schemeClr>
                </a:solidFill>
                <a:latin typeface="Calibri"/>
                <a:cs typeface="Arial" panose="020B0604020202020204" pitchFamily="34" charset="0"/>
              </a:rPr>
              <a:t>The maintaining of lucrative relationships despite having evidence fraud/suspicious activity </a:t>
            </a:r>
          </a:p>
          <a:p>
            <a:pPr marL="285750" lvl="0" indent="-285750">
              <a:spcBef>
                <a:spcPts val="1200"/>
              </a:spcBef>
              <a:buClr>
                <a:srgbClr val="3F454F"/>
              </a:buClr>
              <a:buSzPct val="100000"/>
              <a:buFont typeface="Wingdings" panose="05000000000000000000" pitchFamily="2" charset="2"/>
              <a:buChar char="q"/>
            </a:pPr>
            <a:endParaRPr lang="en-US" sz="1600" dirty="0">
              <a:solidFill>
                <a:srgbClr val="404040"/>
              </a:solidFill>
              <a:latin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New York State Department of Financial Services</a:t>
            </a:r>
          </a:p>
        </p:txBody>
      </p:sp>
    </p:spTree>
    <p:extLst>
      <p:ext uri="{BB962C8B-B14F-4D97-AF65-F5344CB8AC3E}">
        <p14:creationId xmlns:p14="http://schemas.microsoft.com/office/powerpoint/2010/main" val="327801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Major Recent AML Enforcement Actions</a:t>
            </a:r>
          </a:p>
        </p:txBody>
      </p:sp>
      <p:sp>
        <p:nvSpPr>
          <p:cNvPr id="5" name="TextBox 4">
            <a:extLst>
              <a:ext uri="{FF2B5EF4-FFF2-40B4-BE49-F238E27FC236}">
                <a16:creationId xmlns:a16="http://schemas.microsoft.com/office/drawing/2014/main" id="{BE1C4E45-35FC-4CC2-B5B6-B8319AA4E0B7}"/>
              </a:ext>
            </a:extLst>
          </p:cNvPr>
          <p:cNvSpPr txBox="1"/>
          <p:nvPr/>
        </p:nvSpPr>
        <p:spPr>
          <a:xfrm>
            <a:off x="441768" y="1420464"/>
            <a:ext cx="9418224" cy="5786199"/>
          </a:xfrm>
          <a:prstGeom prst="rect">
            <a:avLst/>
          </a:prstGeom>
          <a:noFill/>
        </p:spPr>
        <p:txBody>
          <a:bodyPr wrap="square" rtlCol="0">
            <a:spAutoFit/>
          </a:bodyPr>
          <a:lstStyle/>
          <a:p>
            <a:pPr marL="342900" lvl="0" indent="-342900" algn="just" defTabSz="914400">
              <a:spcBef>
                <a:spcPct val="20000"/>
              </a:spcBef>
              <a:buFont typeface="Wingdings" panose="05000000000000000000" pitchFamily="2" charset="2"/>
              <a:buChar char="q"/>
            </a:pPr>
            <a:r>
              <a:rPr lang="en-US" sz="1300" b="1" u="sng" dirty="0">
                <a:solidFill>
                  <a:schemeClr val="bg2">
                    <a:lumMod val="25000"/>
                  </a:schemeClr>
                </a:solidFill>
                <a:latin typeface="Calibri"/>
                <a:cs typeface="Arial" panose="020B0604020202020204" pitchFamily="34" charset="0"/>
              </a:rPr>
              <a:t>Rabobank NA</a:t>
            </a:r>
            <a:r>
              <a:rPr lang="en-US" sz="1300" b="1" dirty="0">
                <a:solidFill>
                  <a:schemeClr val="bg2">
                    <a:lumMod val="25000"/>
                  </a:schemeClr>
                </a:solidFill>
                <a:latin typeface="Calibri"/>
                <a:cs typeface="Arial" panose="020B0604020202020204" pitchFamily="34" charset="0"/>
              </a:rPr>
              <a:t> </a:t>
            </a:r>
            <a:r>
              <a:rPr lang="en-US" sz="1300" dirty="0">
                <a:solidFill>
                  <a:schemeClr val="bg2">
                    <a:lumMod val="25000"/>
                  </a:schemeClr>
                </a:solidFill>
                <a:latin typeface="Calibri"/>
                <a:cs typeface="Arial" panose="020B0604020202020204" pitchFamily="34" charset="0"/>
              </a:rPr>
              <a:t>(February 2018) – The California subsidiary of this Dutch-based bank pled guilty to criminally conspiring to defraud the OCC and agreed to pay $368 million in combined penalties to the OCC and the DOJ for engaging in the following conduct:</a:t>
            </a:r>
          </a:p>
          <a:p>
            <a:pPr marL="685800" lvl="0" indent="-284163" algn="just" defTabSz="914400">
              <a:spcBef>
                <a:spcPct val="20000"/>
              </a:spcBef>
              <a:buFont typeface="Arial" panose="020B0604020202020204" pitchFamily="34" charset="0"/>
              <a:buChar char="•"/>
            </a:pPr>
            <a:r>
              <a:rPr lang="en-US" sz="1100" dirty="0">
                <a:solidFill>
                  <a:schemeClr val="bg2">
                    <a:lumMod val="25000"/>
                  </a:schemeClr>
                </a:solidFill>
                <a:latin typeface="Calibri"/>
                <a:cs typeface="Arial" panose="020B0604020202020204" pitchFamily="34" charset="0"/>
              </a:rPr>
              <a:t>Rabobank’s AML issues mainly stemmed from its high risk, cross-border business with Mexico;</a:t>
            </a:r>
          </a:p>
          <a:p>
            <a:pPr marL="685800" lvl="1" indent="-285750" defTabSz="914400">
              <a:spcBef>
                <a:spcPct val="20000"/>
              </a:spcBef>
              <a:buFont typeface="Arial" panose="020B0604020202020204" pitchFamily="34" charset="0"/>
              <a:buChar char="•"/>
            </a:pPr>
            <a:r>
              <a:rPr lang="en-US" sz="1100" dirty="0">
                <a:solidFill>
                  <a:schemeClr val="bg2">
                    <a:lumMod val="25000"/>
                  </a:schemeClr>
                </a:solidFill>
                <a:latin typeface="Calibri"/>
                <a:cs typeface="Arial" panose="020B0604020202020204" pitchFamily="34" charset="0"/>
              </a:rPr>
              <a:t>By 2010, the Rabobank became aware that accounts of certain high-risk customers at branches near the Mexico border displayed indicia of money laundering and narcotics trafficking; </a:t>
            </a:r>
          </a:p>
          <a:p>
            <a:pPr marL="685800" lvl="1" indent="-285750" defTabSz="914400">
              <a:spcBef>
                <a:spcPct val="20000"/>
              </a:spcBef>
              <a:buFont typeface="Arial" panose="020B0604020202020204" pitchFamily="34" charset="0"/>
              <a:buChar char="•"/>
            </a:pPr>
            <a:r>
              <a:rPr lang="en-US" sz="1100" dirty="0">
                <a:solidFill>
                  <a:schemeClr val="bg2">
                    <a:lumMod val="25000"/>
                  </a:schemeClr>
                </a:solidFill>
                <a:latin typeface="Calibri"/>
                <a:cs typeface="Arial" panose="020B0604020202020204" pitchFamily="34" charset="0"/>
              </a:rPr>
              <a:t>Despite this increase in suspicious activity, Rabobank implemented policies and procedures during this timeframe that suppressed the investigation/reporting of such suspicious activity, which included:</a:t>
            </a:r>
          </a:p>
          <a:p>
            <a:pPr marL="1085850" lvl="2" indent="-228600" defTabSz="914400">
              <a:spcBef>
                <a:spcPct val="20000"/>
              </a:spcBef>
              <a:buFont typeface="Arial" panose="020B0604020202020204" pitchFamily="34" charset="0"/>
              <a:buChar char="•"/>
            </a:pPr>
            <a:r>
              <a:rPr lang="en-US" sz="1100" dirty="0">
                <a:solidFill>
                  <a:schemeClr val="bg2">
                    <a:lumMod val="25000"/>
                  </a:schemeClr>
                </a:solidFill>
                <a:latin typeface="Calibri"/>
                <a:cs typeface="Arial" panose="020B0604020202020204" pitchFamily="34" charset="0"/>
              </a:rPr>
              <a:t>Creating a so-called “Verified List” of customers deemed per se non-suspicious, even when a customer’s activity deviated from the expected;</a:t>
            </a:r>
          </a:p>
          <a:p>
            <a:pPr marL="1085850" lvl="2" indent="-228600" defTabSz="914400">
              <a:spcBef>
                <a:spcPct val="20000"/>
              </a:spcBef>
              <a:buFont typeface="Arial" panose="020B0604020202020204" pitchFamily="34" charset="0"/>
              <a:buChar char="•"/>
            </a:pPr>
            <a:r>
              <a:rPr lang="en-US" sz="1100" dirty="0">
                <a:solidFill>
                  <a:schemeClr val="bg2">
                    <a:lumMod val="25000"/>
                  </a:schemeClr>
                </a:solidFill>
                <a:latin typeface="Calibri"/>
                <a:cs typeface="Arial" panose="020B0604020202020204" pitchFamily="34" charset="0"/>
              </a:rPr>
              <a:t>Failing to file continuing SARs where required;</a:t>
            </a:r>
          </a:p>
          <a:p>
            <a:pPr marL="685800" lvl="1" indent="-285750" defTabSz="914400">
              <a:spcBef>
                <a:spcPct val="20000"/>
              </a:spcBef>
              <a:buFont typeface="Arial" panose="020B0604020202020204" pitchFamily="34" charset="0"/>
              <a:buChar char="•"/>
            </a:pPr>
            <a:r>
              <a:rPr lang="en-US" sz="1100" b="1" dirty="0">
                <a:solidFill>
                  <a:schemeClr val="bg2">
                    <a:lumMod val="25000"/>
                  </a:schemeClr>
                </a:solidFill>
                <a:latin typeface="Calibri"/>
                <a:cs typeface="Arial" panose="020B0604020202020204" pitchFamily="34" charset="0"/>
              </a:rPr>
              <a:t>Rabobank </a:t>
            </a:r>
            <a:r>
              <a:rPr lang="en-US" sz="1100" b="1" dirty="0">
                <a:solidFill>
                  <a:schemeClr val="bg2">
                    <a:lumMod val="25000"/>
                  </a:schemeClr>
                </a:solidFill>
                <a:latin typeface="Calibri"/>
              </a:rPr>
              <a:t>compounded these issues by marginalizing the executive responsible for managing the institution’s AML program.  </a:t>
            </a:r>
            <a:r>
              <a:rPr lang="en-US" sz="1100" dirty="0">
                <a:solidFill>
                  <a:schemeClr val="bg2">
                    <a:lumMod val="25000"/>
                  </a:schemeClr>
                </a:solidFill>
                <a:latin typeface="Calibri"/>
              </a:rPr>
              <a:t>For example, after this executive raised concerns about Rabobank’s AML Program, and engaged in a transparent dialogue with the OCC about the program, Rabobank management placed her on administrative leave and then terminated her because she purportedly did not, “best represent the Bank.” Rabobank also admitted to demoting yet another compliance manager after she too raised concerns about the bank’s AML program.</a:t>
            </a:r>
            <a:endParaRPr lang="en-US" sz="1100" dirty="0">
              <a:solidFill>
                <a:schemeClr val="bg2">
                  <a:lumMod val="25000"/>
                </a:schemeClr>
              </a:solidFill>
              <a:latin typeface="Calibri"/>
              <a:cs typeface="Arial" panose="020B0604020202020204" pitchFamily="34" charset="0"/>
            </a:endParaRPr>
          </a:p>
          <a:p>
            <a:pPr marL="685800" lvl="1" indent="-285750" defTabSz="914400">
              <a:spcBef>
                <a:spcPct val="20000"/>
              </a:spcBef>
              <a:buFont typeface="Arial" panose="020B0604020202020204" pitchFamily="34" charset="0"/>
              <a:buChar char="•"/>
            </a:pPr>
            <a:r>
              <a:rPr lang="en-US" sz="1100" b="1" dirty="0">
                <a:solidFill>
                  <a:schemeClr val="bg2">
                    <a:lumMod val="25000"/>
                  </a:schemeClr>
                </a:solidFill>
                <a:latin typeface="Calibri"/>
              </a:rPr>
              <a:t>Rabobank also took steps to conceal its AML failures from the OCC </a:t>
            </a:r>
            <a:r>
              <a:rPr lang="en-US" sz="1100" dirty="0">
                <a:solidFill>
                  <a:schemeClr val="bg2">
                    <a:lumMod val="25000"/>
                  </a:schemeClr>
                </a:solidFill>
                <a:latin typeface="Calibri"/>
              </a:rPr>
              <a:t>by failing to turn over requested documents in a timely fashion and issuing false statements about said documents</a:t>
            </a:r>
          </a:p>
          <a:p>
            <a:pPr marL="400050" lvl="1" defTabSz="914400">
              <a:spcBef>
                <a:spcPct val="20000"/>
              </a:spcBef>
            </a:pPr>
            <a:endParaRPr lang="en-US" sz="1100" dirty="0">
              <a:solidFill>
                <a:schemeClr val="bg2">
                  <a:lumMod val="25000"/>
                </a:schemeClr>
              </a:solidFill>
              <a:latin typeface="Calibri"/>
              <a:cs typeface="Arial" panose="020B0604020202020204" pitchFamily="34" charset="0"/>
            </a:endParaRPr>
          </a:p>
          <a:p>
            <a:pPr marL="342900" lvl="0" indent="-342900" algn="just" defTabSz="914400">
              <a:spcBef>
                <a:spcPct val="20000"/>
              </a:spcBef>
              <a:buFont typeface="Wingdings" panose="05000000000000000000" pitchFamily="2" charset="2"/>
              <a:buChar char="q"/>
            </a:pPr>
            <a:r>
              <a:rPr lang="en-US" sz="1300" b="1" u="sng" dirty="0">
                <a:solidFill>
                  <a:prstClr val="black"/>
                </a:solidFill>
                <a:latin typeface="Calibri"/>
                <a:cs typeface="Arial" panose="020B0604020202020204" pitchFamily="34" charset="0"/>
              </a:rPr>
              <a:t>U.S. Bancorp and US Bank N.A.</a:t>
            </a:r>
            <a:r>
              <a:rPr lang="en-US" sz="1300" b="1" dirty="0">
                <a:solidFill>
                  <a:prstClr val="black"/>
                </a:solidFill>
                <a:latin typeface="Calibri"/>
                <a:cs typeface="Arial" panose="020B0604020202020204" pitchFamily="34" charset="0"/>
              </a:rPr>
              <a:t> </a:t>
            </a:r>
            <a:r>
              <a:rPr lang="en-US" sz="1300" dirty="0">
                <a:solidFill>
                  <a:prstClr val="black"/>
                </a:solidFill>
                <a:latin typeface="Calibri"/>
                <a:cs typeface="Arial" panose="020B0604020202020204" pitchFamily="34" charset="0"/>
              </a:rPr>
              <a:t>(February 2018) – The nation’s 5</a:t>
            </a:r>
            <a:r>
              <a:rPr lang="en-US" sz="1300" baseline="30000" dirty="0">
                <a:solidFill>
                  <a:prstClr val="black"/>
                </a:solidFill>
                <a:latin typeface="Calibri"/>
                <a:cs typeface="Arial" panose="020B0604020202020204" pitchFamily="34" charset="0"/>
              </a:rPr>
              <a:t>th</a:t>
            </a:r>
            <a:r>
              <a:rPr lang="en-US" sz="1300" dirty="0">
                <a:solidFill>
                  <a:prstClr val="black"/>
                </a:solidFill>
                <a:latin typeface="Calibri"/>
                <a:cs typeface="Arial" panose="020B0604020202020204" pitchFamily="34" charset="0"/>
              </a:rPr>
              <a:t> largest bank entered into a Deferred Prosecution Agreement with the U.S. Attorney’s Office (SDNY) in relation to two felony violations of the Bank Secrecy Act.  The bank also agreed to pay $613 million in penalties to federal agencies (OCC, DOJ, FED, FinCEN) for the following systemic AML deficiencies: </a:t>
            </a:r>
          </a:p>
          <a:p>
            <a:pPr marL="342900" lvl="0" indent="-342900" algn="just" defTabSz="914400">
              <a:spcBef>
                <a:spcPct val="20000"/>
              </a:spcBef>
              <a:buFont typeface="Wingdings" panose="05000000000000000000" pitchFamily="2" charset="2"/>
              <a:buChar char="q"/>
            </a:pPr>
            <a:endParaRPr lang="en-US" sz="300" dirty="0">
              <a:solidFill>
                <a:prstClr val="black"/>
              </a:solidFill>
              <a:latin typeface="Calibri"/>
              <a:cs typeface="Arial" panose="020B0604020202020204" pitchFamily="34" charset="0"/>
            </a:endParaRPr>
          </a:p>
          <a:p>
            <a:pPr marL="685800" lvl="1" indent="-28575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Failure to remediate previous deficiencies identified in a 2015 Consent Order with the OCC which included:</a:t>
            </a:r>
          </a:p>
          <a:p>
            <a:pPr marL="1085850" lvl="2" indent="-22860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Inadequate internal controls, independent testing, and training</a:t>
            </a:r>
          </a:p>
          <a:p>
            <a:pPr marL="1085850" lvl="2" indent="-22860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Systemic deficiencies in its transaction monitoring systems;</a:t>
            </a:r>
          </a:p>
          <a:p>
            <a:pPr marL="1085850" lvl="2" indent="-22860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Deficiencies in the bank’s customer due diligence processes</a:t>
            </a:r>
          </a:p>
          <a:p>
            <a:pPr marL="685800" lvl="1" indent="-28575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Following the 2015 Order, the bank operated its AML program, </a:t>
            </a:r>
            <a:r>
              <a:rPr lang="en-US" sz="1100" b="1" dirty="0">
                <a:solidFill>
                  <a:prstClr val="black"/>
                </a:solidFill>
                <a:latin typeface="Calibri"/>
                <a:cs typeface="Arial" panose="020B0604020202020204" pitchFamily="34" charset="0"/>
              </a:rPr>
              <a:t>“on the cheap”</a:t>
            </a:r>
            <a:r>
              <a:rPr lang="en-US" sz="1100" dirty="0">
                <a:solidFill>
                  <a:prstClr val="black"/>
                </a:solidFill>
                <a:latin typeface="Calibri"/>
                <a:cs typeface="Arial" panose="020B0604020202020204" pitchFamily="34" charset="0"/>
              </a:rPr>
              <a:t> by restricting headcount and other compliance resources, and then imposing hard caps on the number of transactions subject to AML review based on the size of staff, rather than actual risk;</a:t>
            </a:r>
          </a:p>
          <a:p>
            <a:pPr marL="685800" lvl="1" indent="-285750" defTabSz="914400">
              <a:spcBef>
                <a:spcPct val="20000"/>
              </a:spcBef>
              <a:buFont typeface="Arial" panose="020B0604020202020204" pitchFamily="34" charset="0"/>
              <a:buChar char="•"/>
            </a:pPr>
            <a:r>
              <a:rPr lang="en-US" sz="1100" dirty="0">
                <a:solidFill>
                  <a:prstClr val="black"/>
                </a:solidFill>
                <a:latin typeface="Calibri"/>
                <a:cs typeface="Arial" panose="020B0604020202020204" pitchFamily="34" charset="0"/>
              </a:rPr>
              <a:t>As a result, the bank willfully failed to identify significant suspicious activity and even went so far as to terminate monitoring threshold testing which regularly found that SARs should have been filed</a:t>
            </a:r>
          </a:p>
          <a:p>
            <a:pPr marL="285750" lvl="0" indent="-285750">
              <a:spcBef>
                <a:spcPts val="1200"/>
              </a:spcBef>
              <a:buClr>
                <a:srgbClr val="3F454F"/>
              </a:buClr>
              <a:buSzPct val="100000"/>
              <a:buFont typeface="Wingdings" panose="05000000000000000000" pitchFamily="2" charset="2"/>
              <a:buChar char="q"/>
            </a:pPr>
            <a:endParaRPr lang="en-US" sz="1600" dirty="0">
              <a:solidFill>
                <a:srgbClr val="404040"/>
              </a:solidFill>
              <a:latin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 Federal Regulators</a:t>
            </a:r>
          </a:p>
        </p:txBody>
      </p:sp>
    </p:spTree>
    <p:extLst>
      <p:ext uri="{BB962C8B-B14F-4D97-AF65-F5344CB8AC3E}">
        <p14:creationId xmlns:p14="http://schemas.microsoft.com/office/powerpoint/2010/main" val="103235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83B-F19B-4D65-AEEC-BF2FAC4A8763}"/>
              </a:ext>
            </a:extLst>
          </p:cNvPr>
          <p:cNvSpPr>
            <a:spLocks noGrp="1"/>
          </p:cNvSpPr>
          <p:nvPr>
            <p:ph type="title"/>
          </p:nvPr>
        </p:nvSpPr>
        <p:spPr>
          <a:xfrm>
            <a:off x="601134" y="547132"/>
            <a:ext cx="8596668" cy="457200"/>
          </a:xfrm>
        </p:spPr>
        <p:txBody>
          <a:bodyPr>
            <a:normAutofit/>
          </a:bodyPr>
          <a:lstStyle/>
          <a:p>
            <a:r>
              <a:rPr lang="en-US" sz="2200" dirty="0">
                <a:latin typeface="Calibri" panose="020F0502020204030204" pitchFamily="34" charset="0"/>
                <a:cs typeface="Calibri" panose="020F0502020204030204" pitchFamily="34" charset="0"/>
              </a:rPr>
              <a:t>Major Recent AML Enforcement Actions</a:t>
            </a:r>
          </a:p>
        </p:txBody>
      </p:sp>
      <p:sp>
        <p:nvSpPr>
          <p:cNvPr id="5" name="TextBox 4">
            <a:extLst>
              <a:ext uri="{FF2B5EF4-FFF2-40B4-BE49-F238E27FC236}">
                <a16:creationId xmlns:a16="http://schemas.microsoft.com/office/drawing/2014/main" id="{BE1C4E45-35FC-4CC2-B5B6-B8319AA4E0B7}"/>
              </a:ext>
            </a:extLst>
          </p:cNvPr>
          <p:cNvSpPr txBox="1"/>
          <p:nvPr/>
        </p:nvSpPr>
        <p:spPr>
          <a:xfrm>
            <a:off x="441768" y="1420464"/>
            <a:ext cx="9418224" cy="5164491"/>
          </a:xfrm>
          <a:prstGeom prst="rect">
            <a:avLst/>
          </a:prstGeom>
          <a:noFill/>
        </p:spPr>
        <p:txBody>
          <a:bodyPr wrap="square" rtlCol="0">
            <a:spAutoFit/>
          </a:bodyPr>
          <a:lstStyle/>
          <a:p>
            <a:pPr marL="342900" lvl="0" indent="-342900" algn="just" defTabSz="914400">
              <a:spcBef>
                <a:spcPct val="20000"/>
              </a:spcBef>
              <a:buFont typeface="Wingdings" panose="05000000000000000000" pitchFamily="2" charset="2"/>
              <a:buChar char="q"/>
            </a:pPr>
            <a:r>
              <a:rPr lang="en-US" sz="1400" b="1" u="sng" dirty="0">
                <a:solidFill>
                  <a:schemeClr val="tx1">
                    <a:lumMod val="75000"/>
                    <a:lumOff val="25000"/>
                  </a:schemeClr>
                </a:solidFill>
                <a:latin typeface="Calibri"/>
                <a:cs typeface="Arial" panose="020B0604020202020204" pitchFamily="34" charset="0"/>
              </a:rPr>
              <a:t>Danske Bank</a:t>
            </a:r>
            <a:r>
              <a:rPr lang="en-US" sz="1400" b="1" dirty="0">
                <a:solidFill>
                  <a:schemeClr val="tx1">
                    <a:lumMod val="75000"/>
                    <a:lumOff val="25000"/>
                  </a:schemeClr>
                </a:solidFill>
                <a:latin typeface="Calibri"/>
                <a:cs typeface="Arial" panose="020B0604020202020204" pitchFamily="34" charset="0"/>
              </a:rPr>
              <a:t> </a:t>
            </a:r>
            <a:r>
              <a:rPr lang="en-US" sz="1400" dirty="0">
                <a:solidFill>
                  <a:schemeClr val="tx1">
                    <a:lumMod val="75000"/>
                    <a:lumOff val="25000"/>
                  </a:schemeClr>
                </a:solidFill>
                <a:latin typeface="Calibri"/>
                <a:cs typeface="Arial" panose="020B0604020202020204" pitchFamily="34" charset="0"/>
              </a:rPr>
              <a:t>(September 2018) – After being linked to the “Russian Laundromat” scheme in 2017, Denmark’s largest financial institution released an independent audit report and referred eight former employees of its Estonian branch to Estonian law enforcement for willfully engaging in a money laundering scheme.  The underlying facts were as follows:</a:t>
            </a:r>
          </a:p>
          <a:p>
            <a:pPr marL="342900" lvl="0" indent="-342900" algn="just" defTabSz="914400">
              <a:spcBef>
                <a:spcPct val="20000"/>
              </a:spcBef>
              <a:buFont typeface="Wingdings" panose="05000000000000000000" pitchFamily="2" charset="2"/>
              <a:buChar char="q"/>
            </a:pPr>
            <a:endParaRPr lang="en-US" sz="800" dirty="0">
              <a:solidFill>
                <a:schemeClr val="tx1">
                  <a:lumMod val="75000"/>
                  <a:lumOff val="25000"/>
                </a:schemeClr>
              </a:solidFill>
              <a:latin typeface="Calibri"/>
              <a:cs typeface="Arial" panose="020B0604020202020204" pitchFamily="34" charset="0"/>
            </a:endParaRP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2006, Danske took over Finland’s Sampo Bank, including a branch in Estonia;</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Between 2007 and 2015, Danske Bank Estonia processed 9.5 million transactions, totaling €200 billion, for non-resident customers, the majority originating from Russia;</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The due diligence performed on these non-resident customers, and the branch’s AML controls in general, were found to be “manifestly inadequate”;</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particular, local Compliance – who were responsible for completing all of the due diligence – did not take steps to identify beneficial owners, identify source of funds, or conduct proper Politically Exposed Person (“PEP”) screening; </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Danske Bank’s Board of Directors were also found to have ignored repeated warnings from both a whistleblower and from regulators in Estonia and Denmark that the branch was being used to launder money out of Russia;</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total, 42 branch employees were found to have engaged in some form of suspicious activity, eight of them willfully; </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a recent interview, the internal whistleblower stated the following: </a:t>
            </a:r>
          </a:p>
          <a:p>
            <a:pPr lvl="1" algn="just" defTabSz="914400">
              <a:spcBef>
                <a:spcPct val="20000"/>
              </a:spcBef>
            </a:pPr>
            <a:endParaRPr lang="en-US" sz="1100" dirty="0">
              <a:solidFill>
                <a:schemeClr val="tx1">
                  <a:lumMod val="75000"/>
                  <a:lumOff val="25000"/>
                </a:schemeClr>
              </a:solidFill>
              <a:latin typeface="Calibri"/>
              <a:cs typeface="Arial" panose="020B0604020202020204" pitchFamily="34" charset="0"/>
            </a:endParaRPr>
          </a:p>
          <a:p>
            <a:pPr marL="914400" lvl="1" algn="just" defTabSz="914400">
              <a:spcBef>
                <a:spcPct val="20000"/>
              </a:spcBef>
            </a:pPr>
            <a:r>
              <a:rPr lang="en-US" sz="1100" i="1" dirty="0">
                <a:solidFill>
                  <a:schemeClr val="tx1">
                    <a:lumMod val="75000"/>
                    <a:lumOff val="25000"/>
                  </a:schemeClr>
                </a:solidFill>
                <a:latin typeface="Calibri"/>
                <a:cs typeface="Arial" panose="020B0604020202020204" pitchFamily="34" charset="0"/>
              </a:rPr>
              <a:t>“If you wanted to launder money, all you need to do is find an obscure branch in a bank with a good name…and nobody is going to ask you any questions.”</a:t>
            </a:r>
          </a:p>
          <a:p>
            <a:pPr marL="914400" lvl="1" algn="just" defTabSz="914400">
              <a:spcBef>
                <a:spcPct val="20000"/>
              </a:spcBef>
            </a:pPr>
            <a:endParaRPr lang="en-US" sz="1100" i="1" dirty="0">
              <a:solidFill>
                <a:schemeClr val="tx1">
                  <a:lumMod val="75000"/>
                  <a:lumOff val="25000"/>
                </a:schemeClr>
              </a:solidFill>
              <a:latin typeface="Calibri"/>
              <a:cs typeface="Arial" panose="020B0604020202020204" pitchFamily="34" charset="0"/>
            </a:endParaRPr>
          </a:p>
          <a:p>
            <a:pPr lvl="1" algn="just" defTabSz="914400">
              <a:spcBef>
                <a:spcPct val="20000"/>
              </a:spcBef>
            </a:pPr>
            <a:r>
              <a:rPr lang="en-US" sz="1200" b="1" i="1" dirty="0">
                <a:solidFill>
                  <a:schemeClr val="tx1">
                    <a:lumMod val="75000"/>
                    <a:lumOff val="25000"/>
                  </a:schemeClr>
                </a:solidFill>
                <a:latin typeface="Calibri"/>
                <a:cs typeface="Arial" panose="020B0604020202020204" pitchFamily="34" charset="0"/>
              </a:rPr>
              <a:t>Ripple Effect</a:t>
            </a:r>
            <a:r>
              <a:rPr lang="en-US" sz="1200" dirty="0">
                <a:solidFill>
                  <a:schemeClr val="tx1">
                    <a:lumMod val="75000"/>
                    <a:lumOff val="25000"/>
                  </a:schemeClr>
                </a:solidFill>
                <a:latin typeface="Calibri"/>
                <a:cs typeface="Arial" panose="020B0604020202020204" pitchFamily="34" charset="0"/>
              </a:rPr>
              <a:t>: </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Governmental investigations in Estonia, Denmark and the U.S. are now ongoing, as Danske Bank braces for a significant fine/penalty;</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particular, the DOJ is allegedly investigating financial institutions such as JPM, Deutsche Bank and Bank of America for providing correspondent banking services for this branch.</a:t>
            </a:r>
          </a:p>
          <a:p>
            <a:pPr marL="742950" lvl="1" indent="-285750" algn="just" defTabSz="914400">
              <a:spcBef>
                <a:spcPct val="20000"/>
              </a:spcBef>
              <a:buFont typeface="Arial" panose="020B0604020202020204" pitchFamily="34" charset="0"/>
              <a:buChar char="•"/>
            </a:pPr>
            <a:r>
              <a:rPr lang="en-US" sz="1100" dirty="0">
                <a:solidFill>
                  <a:schemeClr val="tx1">
                    <a:lumMod val="75000"/>
                    <a:lumOff val="25000"/>
                  </a:schemeClr>
                </a:solidFill>
                <a:latin typeface="Calibri"/>
                <a:cs typeface="Arial" panose="020B0604020202020204" pitchFamily="34" charset="0"/>
              </a:rPr>
              <a:t>In October 2018, Sweden’s financial crime unit announced that it had received a compliant against Nordea Bank that it processed large sums originating at Danske Bank’s Estonia branch.  </a:t>
            </a:r>
          </a:p>
          <a:p>
            <a:pPr marL="285750" lvl="0" indent="-285750">
              <a:spcBef>
                <a:spcPts val="1200"/>
              </a:spcBef>
              <a:buClr>
                <a:srgbClr val="3F454F"/>
              </a:buClr>
              <a:buSzPct val="100000"/>
              <a:buFont typeface="Wingdings" panose="05000000000000000000" pitchFamily="2" charset="2"/>
              <a:buChar char="q"/>
            </a:pPr>
            <a:endParaRPr lang="en-US" sz="1600" dirty="0">
              <a:solidFill>
                <a:srgbClr val="404040"/>
              </a:solidFill>
              <a:latin typeface="Calibri" panose="020F0502020204030204" pitchFamily="34" charset="0"/>
              <a:cs typeface="Times New Roman" pitchFamily="18" charset="0"/>
            </a:endParaRPr>
          </a:p>
        </p:txBody>
      </p:sp>
      <p:sp>
        <p:nvSpPr>
          <p:cNvPr id="7" name="TextBox 6">
            <a:extLst>
              <a:ext uri="{FF2B5EF4-FFF2-40B4-BE49-F238E27FC236}">
                <a16:creationId xmlns:a16="http://schemas.microsoft.com/office/drawing/2014/main" id="{B4DFBF59-D192-4A08-BFAB-A42F6D412265}"/>
              </a:ext>
            </a:extLst>
          </p:cNvPr>
          <p:cNvSpPr txBox="1"/>
          <p:nvPr/>
        </p:nvSpPr>
        <p:spPr>
          <a:xfrm>
            <a:off x="601134" y="1004332"/>
            <a:ext cx="8199966" cy="369332"/>
          </a:xfrm>
          <a:prstGeom prst="rect">
            <a:avLst/>
          </a:prstGeom>
          <a:noFill/>
        </p:spPr>
        <p:txBody>
          <a:bodyPr wrap="square" rtlCol="0">
            <a:spAutoFit/>
          </a:bodyPr>
          <a:lstStyle/>
          <a:p>
            <a:r>
              <a:rPr lang="en-US" dirty="0">
                <a:solidFill>
                  <a:srgbClr val="92D050"/>
                </a:solidFill>
                <a:latin typeface="Calibri" panose="020F0502020204030204" pitchFamily="34" charset="0"/>
                <a:cs typeface="Calibri" panose="020F0502020204030204" pitchFamily="34" charset="0"/>
              </a:rPr>
              <a:t> International Regulators</a:t>
            </a:r>
          </a:p>
        </p:txBody>
      </p:sp>
    </p:spTree>
    <p:extLst>
      <p:ext uri="{BB962C8B-B14F-4D97-AF65-F5344CB8AC3E}">
        <p14:creationId xmlns:p14="http://schemas.microsoft.com/office/powerpoint/2010/main" val="176791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075A-8899-485D-B464-FDFC4A32A88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Resources</a:t>
            </a:r>
          </a:p>
        </p:txBody>
      </p:sp>
      <p:sp>
        <p:nvSpPr>
          <p:cNvPr id="3" name="TextBox 2">
            <a:extLst>
              <a:ext uri="{FF2B5EF4-FFF2-40B4-BE49-F238E27FC236}">
                <a16:creationId xmlns:a16="http://schemas.microsoft.com/office/drawing/2014/main" id="{06BDD303-6D81-474B-8404-4D6F3CA85747}"/>
              </a:ext>
            </a:extLst>
          </p:cNvPr>
          <p:cNvSpPr txBox="1"/>
          <p:nvPr/>
        </p:nvSpPr>
        <p:spPr>
          <a:xfrm>
            <a:off x="677334" y="1473200"/>
            <a:ext cx="7975600" cy="4401205"/>
          </a:xfrm>
          <a:prstGeom prst="rect">
            <a:avLst/>
          </a:prstGeom>
          <a:noFill/>
        </p:spPr>
        <p:txBody>
          <a:bodyPr wrap="square" rtlCol="0">
            <a:spAutoFit/>
          </a:bodyPr>
          <a:lstStyle/>
          <a:p>
            <a:r>
              <a:rPr lang="en-US" dirty="0">
                <a:solidFill>
                  <a:schemeClr val="tx1">
                    <a:lumMod val="75000"/>
                    <a:lumOff val="25000"/>
                  </a:schemeClr>
                </a:solidFill>
              </a:rPr>
              <a:t>Carlos </a:t>
            </a:r>
            <a:r>
              <a:rPr lang="en-US" dirty="0" err="1">
                <a:solidFill>
                  <a:schemeClr val="tx1">
                    <a:lumMod val="75000"/>
                    <a:lumOff val="25000"/>
                  </a:schemeClr>
                </a:solidFill>
              </a:rPr>
              <a:t>Santiso</a:t>
            </a:r>
            <a:r>
              <a:rPr lang="en-US" dirty="0">
                <a:solidFill>
                  <a:schemeClr val="tx1">
                    <a:lumMod val="75000"/>
                    <a:lumOff val="25000"/>
                  </a:schemeClr>
                </a:solidFill>
              </a:rPr>
              <a:t>, Will Blockchain Disrupt Government Corruption, </a:t>
            </a:r>
            <a:r>
              <a:rPr lang="en-US" dirty="0" err="1">
                <a:solidFill>
                  <a:schemeClr val="tx1">
                    <a:lumMod val="75000"/>
                    <a:lumOff val="25000"/>
                  </a:schemeClr>
                </a:solidFill>
              </a:rPr>
              <a:t>Standford</a:t>
            </a:r>
            <a:r>
              <a:rPr lang="en-US" dirty="0">
                <a:solidFill>
                  <a:schemeClr val="tx1">
                    <a:lumMod val="75000"/>
                    <a:lumOff val="25000"/>
                  </a:schemeClr>
                </a:solidFill>
              </a:rPr>
              <a:t> Social Innovation Review.</a:t>
            </a:r>
          </a:p>
          <a:p>
            <a:endParaRPr lang="en-US" dirty="0">
              <a:solidFill>
                <a:schemeClr val="tx1">
                  <a:lumMod val="75000"/>
                  <a:lumOff val="25000"/>
                </a:schemeClr>
              </a:solidFill>
            </a:endParaRPr>
          </a:p>
          <a:p>
            <a:r>
              <a:rPr lang="en-US" dirty="0">
                <a:solidFill>
                  <a:schemeClr val="tx1">
                    <a:lumMod val="75000"/>
                    <a:lumOff val="25000"/>
                  </a:schemeClr>
                </a:solidFill>
              </a:rPr>
              <a:t>John Callahan, Know Your Customer (KYC) Will be a Great Thing When it Works, Forbes.</a:t>
            </a:r>
          </a:p>
          <a:p>
            <a:endParaRPr lang="en-US" dirty="0">
              <a:solidFill>
                <a:schemeClr val="tx1">
                  <a:lumMod val="75000"/>
                  <a:lumOff val="25000"/>
                </a:schemeClr>
              </a:solidFill>
            </a:endParaRPr>
          </a:p>
          <a:p>
            <a:r>
              <a:rPr lang="en-US" dirty="0" err="1">
                <a:solidFill>
                  <a:schemeClr val="tx1">
                    <a:lumMod val="75000"/>
                    <a:lumOff val="25000"/>
                  </a:schemeClr>
                </a:solidFill>
              </a:rPr>
              <a:t>Delloite</a:t>
            </a:r>
            <a:r>
              <a:rPr lang="en-US" dirty="0">
                <a:solidFill>
                  <a:schemeClr val="tx1">
                    <a:lumMod val="75000"/>
                    <a:lumOff val="25000"/>
                  </a:schemeClr>
                </a:solidFill>
              </a:rPr>
              <a:t>, How Blockchain Can Reshape Trade Finance</a:t>
            </a:r>
          </a:p>
          <a:p>
            <a:endParaRPr lang="en-US" dirty="0">
              <a:solidFill>
                <a:schemeClr val="tx1">
                  <a:lumMod val="75000"/>
                  <a:lumOff val="25000"/>
                </a:schemeClr>
              </a:solidFill>
            </a:endParaRPr>
          </a:p>
          <a:p>
            <a:r>
              <a:rPr lang="en-US" dirty="0">
                <a:solidFill>
                  <a:schemeClr val="tx1">
                    <a:lumMod val="75000"/>
                    <a:lumOff val="25000"/>
                  </a:schemeClr>
                </a:solidFill>
              </a:rPr>
              <a:t>Ryan Browne, CNBC, HSBC Says It’s Made the World’s First Trade Finance Transaction Using Blockchain</a:t>
            </a: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sz="1400" dirty="0">
                <a:solidFill>
                  <a:schemeClr val="tx1">
                    <a:lumMod val="75000"/>
                    <a:lumOff val="25000"/>
                  </a:schemeClr>
                </a:solidFill>
                <a:latin typeface="Calibri" panose="020F0502020204030204" pitchFamily="34" charset="0"/>
                <a:cs typeface="Calibri" panose="020F0502020204030204" pitchFamily="34" charset="0"/>
              </a:rPr>
              <a:t>The opinions in this presentation are those of the author and do not necessarily reflect the views of Brown Brothers Harriman &amp; Co. or its AML Compliance program.  </a:t>
            </a:r>
          </a:p>
        </p:txBody>
      </p:sp>
    </p:spTree>
    <p:extLst>
      <p:ext uri="{BB962C8B-B14F-4D97-AF65-F5344CB8AC3E}">
        <p14:creationId xmlns:p14="http://schemas.microsoft.com/office/powerpoint/2010/main" val="358531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7441-7B4F-4F22-92E2-93A90C68E876}"/>
              </a:ext>
            </a:extLst>
          </p:cNvPr>
          <p:cNvSpPr>
            <a:spLocks noGrp="1"/>
          </p:cNvSpPr>
          <p:nvPr>
            <p:ph type="title"/>
          </p:nvPr>
        </p:nvSpPr>
        <p:spPr>
          <a:xfrm>
            <a:off x="677334" y="609600"/>
            <a:ext cx="8596668" cy="391064"/>
          </a:xfrm>
        </p:spPr>
        <p:txBody>
          <a:bodyPr>
            <a:normAutofit fontScale="90000"/>
          </a:bodyPr>
          <a:lstStyle/>
          <a:p>
            <a:r>
              <a:rPr lang="en-US" sz="2400" dirty="0">
                <a:latin typeface="Calibri" panose="020F0502020204030204" pitchFamily="34" charset="0"/>
                <a:cs typeface="Calibri" panose="020F0502020204030204" pitchFamily="34" charset="0"/>
              </a:rPr>
              <a:t>What is the Blockchain?</a:t>
            </a:r>
          </a:p>
        </p:txBody>
      </p:sp>
      <p:pic>
        <p:nvPicPr>
          <p:cNvPr id="3" name="Picture 2">
            <a:extLst>
              <a:ext uri="{FF2B5EF4-FFF2-40B4-BE49-F238E27FC236}">
                <a16:creationId xmlns:a16="http://schemas.microsoft.com/office/drawing/2014/main" id="{167C1A0C-F8C4-4914-8959-DAAF0845690E}"/>
              </a:ext>
            </a:extLst>
          </p:cNvPr>
          <p:cNvPicPr>
            <a:picLocks noChangeAspect="1"/>
          </p:cNvPicPr>
          <p:nvPr/>
        </p:nvPicPr>
        <p:blipFill>
          <a:blip r:embed="rId2"/>
          <a:stretch>
            <a:fillRect/>
          </a:stretch>
        </p:blipFill>
        <p:spPr>
          <a:xfrm>
            <a:off x="677333" y="1930238"/>
            <a:ext cx="9302383" cy="4837240"/>
          </a:xfrm>
          <a:prstGeom prst="rect">
            <a:avLst/>
          </a:prstGeom>
        </p:spPr>
      </p:pic>
      <p:pic>
        <p:nvPicPr>
          <p:cNvPr id="4" name="Picture 3">
            <a:extLst>
              <a:ext uri="{FF2B5EF4-FFF2-40B4-BE49-F238E27FC236}">
                <a16:creationId xmlns:a16="http://schemas.microsoft.com/office/drawing/2014/main" id="{F605B6AA-7883-4195-A5E2-5D2332FA4343}"/>
              </a:ext>
            </a:extLst>
          </p:cNvPr>
          <p:cNvPicPr>
            <a:picLocks noChangeAspect="1"/>
          </p:cNvPicPr>
          <p:nvPr/>
        </p:nvPicPr>
        <p:blipFill>
          <a:blip r:embed="rId3"/>
          <a:stretch>
            <a:fillRect/>
          </a:stretch>
        </p:blipFill>
        <p:spPr>
          <a:xfrm>
            <a:off x="9939464" y="6224621"/>
            <a:ext cx="2028571" cy="542857"/>
          </a:xfrm>
          <a:prstGeom prst="rect">
            <a:avLst/>
          </a:prstGeom>
        </p:spPr>
      </p:pic>
      <p:sp>
        <p:nvSpPr>
          <p:cNvPr id="5" name="TextBox 4">
            <a:extLst>
              <a:ext uri="{FF2B5EF4-FFF2-40B4-BE49-F238E27FC236}">
                <a16:creationId xmlns:a16="http://schemas.microsoft.com/office/drawing/2014/main" id="{C69894D2-387F-40B3-BBCC-5970A0F4F586}"/>
              </a:ext>
            </a:extLst>
          </p:cNvPr>
          <p:cNvSpPr txBox="1"/>
          <p:nvPr/>
        </p:nvSpPr>
        <p:spPr>
          <a:xfrm>
            <a:off x="474453" y="1191574"/>
            <a:ext cx="8669547" cy="738664"/>
          </a:xfrm>
          <a:prstGeom prst="rect">
            <a:avLst/>
          </a:prstGeom>
          <a:noFill/>
        </p:spPr>
        <p:txBody>
          <a:bodyPr wrap="square" rtlCol="0">
            <a:spAutoFit/>
          </a:bodyPr>
          <a:lstStyle/>
          <a:p>
            <a:pPr marL="285750" indent="-285750">
              <a:buFont typeface="Wingdings" panose="05000000000000000000" pitchFamily="2" charset="2"/>
              <a:buChar char="q"/>
            </a:pPr>
            <a:r>
              <a:rPr lang="en-US" sz="1400" dirty="0">
                <a:solidFill>
                  <a:schemeClr val="tx1">
                    <a:lumMod val="85000"/>
                    <a:lumOff val="15000"/>
                  </a:schemeClr>
                </a:solidFill>
                <a:latin typeface="Calibri" panose="020F0502020204030204" pitchFamily="34" charset="0"/>
                <a:cs typeface="Calibri" panose="020F0502020204030204" pitchFamily="34" charset="0"/>
              </a:rPr>
              <a:t>The blockchain is an incorruptible digital ledger of economic transactions that can be programmed to record virtually anything of value.</a:t>
            </a:r>
          </a:p>
          <a:p>
            <a:pPr marL="285750" indent="-285750">
              <a:buFont typeface="Wingdings" panose="05000000000000000000" pitchFamily="2" charset="2"/>
              <a:buChar char="q"/>
            </a:pPr>
            <a:r>
              <a:rPr lang="en-US" sz="1400" dirty="0">
                <a:solidFill>
                  <a:schemeClr val="tx1">
                    <a:lumMod val="85000"/>
                    <a:lumOff val="15000"/>
                  </a:schemeClr>
                </a:solidFill>
                <a:latin typeface="Calibri" panose="020F0502020204030204" pitchFamily="34" charset="0"/>
                <a:cs typeface="Calibri" panose="020F0502020204030204" pitchFamily="34" charset="0"/>
              </a:rPr>
              <a:t>At it essence: an encrypted, decentralized database that is overwhelmingly secure.</a:t>
            </a:r>
          </a:p>
        </p:txBody>
      </p:sp>
    </p:spTree>
    <p:extLst>
      <p:ext uri="{BB962C8B-B14F-4D97-AF65-F5344CB8AC3E}">
        <p14:creationId xmlns:p14="http://schemas.microsoft.com/office/powerpoint/2010/main" val="96204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B09C-763F-4137-9E5F-B6E759BB9A86}"/>
              </a:ext>
            </a:extLst>
          </p:cNvPr>
          <p:cNvSpPr>
            <a:spLocks noGrp="1"/>
          </p:cNvSpPr>
          <p:nvPr>
            <p:ph type="title"/>
          </p:nvPr>
        </p:nvSpPr>
        <p:spPr>
          <a:xfrm>
            <a:off x="711851" y="511506"/>
            <a:ext cx="6776483" cy="454651"/>
          </a:xfrm>
        </p:spPr>
        <p:txBody>
          <a:bodyPr>
            <a:noAutofit/>
          </a:bodyPr>
          <a:lstStyle/>
          <a:p>
            <a:r>
              <a:rPr lang="en-US" sz="2400" dirty="0">
                <a:latin typeface="Calibri" panose="020F0502020204030204" pitchFamily="34" charset="0"/>
                <a:cs typeface="Calibri" panose="020F0502020204030204" pitchFamily="34" charset="0"/>
              </a:rPr>
              <a:t>The Power of Distributed Ledgers</a:t>
            </a:r>
          </a:p>
        </p:txBody>
      </p:sp>
      <p:pic>
        <p:nvPicPr>
          <p:cNvPr id="1026" name="Picture 2" descr="Image result for blockchain technology">
            <a:extLst>
              <a:ext uri="{FF2B5EF4-FFF2-40B4-BE49-F238E27FC236}">
                <a16:creationId xmlns:a16="http://schemas.microsoft.com/office/drawing/2014/main" id="{586D1B48-291C-4CA3-8E85-B2194F8E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25" y="1322658"/>
            <a:ext cx="8853488" cy="54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3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511-F21C-418A-BEBE-DF56AA18C6B9}"/>
              </a:ext>
            </a:extLst>
          </p:cNvPr>
          <p:cNvSpPr>
            <a:spLocks noGrp="1"/>
          </p:cNvSpPr>
          <p:nvPr>
            <p:ph type="title"/>
          </p:nvPr>
        </p:nvSpPr>
        <p:spPr>
          <a:xfrm>
            <a:off x="677334" y="609600"/>
            <a:ext cx="8596668" cy="408317"/>
          </a:xfrm>
        </p:spPr>
        <p:txBody>
          <a:bodyPr>
            <a:noAutofit/>
          </a:bodyPr>
          <a:lstStyle/>
          <a:p>
            <a:r>
              <a:rPr lang="en-US" sz="2400" dirty="0">
                <a:latin typeface="Calibri" panose="020F0502020204030204" pitchFamily="34" charset="0"/>
                <a:cs typeface="Calibri" panose="020F0502020204030204" pitchFamily="34" charset="0"/>
              </a:rPr>
              <a:t>The Promise of Blockchain</a:t>
            </a:r>
          </a:p>
        </p:txBody>
      </p:sp>
      <p:sp>
        <p:nvSpPr>
          <p:cNvPr id="3" name="TextBox 2">
            <a:extLst>
              <a:ext uri="{FF2B5EF4-FFF2-40B4-BE49-F238E27FC236}">
                <a16:creationId xmlns:a16="http://schemas.microsoft.com/office/drawing/2014/main" id="{DAB5BCCB-EE80-45F7-8204-FBE4B41D5F32}"/>
              </a:ext>
            </a:extLst>
          </p:cNvPr>
          <p:cNvSpPr txBox="1"/>
          <p:nvPr/>
        </p:nvSpPr>
        <p:spPr>
          <a:xfrm>
            <a:off x="677334" y="1017917"/>
            <a:ext cx="8532130" cy="6817251"/>
          </a:xfrm>
          <a:prstGeom prst="rect">
            <a:avLst/>
          </a:prstGeom>
          <a:noFill/>
        </p:spPr>
        <p:txBody>
          <a:bodyPr wrap="square" rtlCol="0">
            <a:spAutoFit/>
          </a:bodyPr>
          <a:lstStyle/>
          <a:p>
            <a:pPr>
              <a:spcAft>
                <a:spcPts val="600"/>
              </a:spcAft>
            </a:pPr>
            <a:r>
              <a:rPr lang="en-US" dirty="0">
                <a:solidFill>
                  <a:schemeClr val="tx1">
                    <a:lumMod val="75000"/>
                    <a:lumOff val="25000"/>
                  </a:schemeClr>
                </a:solidFill>
                <a:latin typeface="Calibri" panose="020F0502020204030204" pitchFamily="34" charset="0"/>
                <a:cs typeface="Calibri" panose="020F0502020204030204" pitchFamily="34" charset="0"/>
              </a:rPr>
              <a:t>Features of Blockchain that make it a potentially potent weapon in the fight against financial crime:</a:t>
            </a:r>
          </a:p>
          <a:p>
            <a:pPr marL="742950" lvl="1" indent="-285750">
              <a:spcAft>
                <a:spcPts val="600"/>
              </a:spcAft>
              <a:buFont typeface="Wingdings" panose="05000000000000000000" pitchFamily="2" charset="2"/>
              <a:buChar char="ü"/>
            </a:pPr>
            <a:r>
              <a:rPr lang="en-US" sz="1600" b="1" dirty="0">
                <a:solidFill>
                  <a:schemeClr val="tx1">
                    <a:lumMod val="75000"/>
                    <a:lumOff val="25000"/>
                  </a:schemeClr>
                </a:solidFill>
                <a:latin typeface="Calibri" panose="020F0502020204030204" pitchFamily="34" charset="0"/>
                <a:cs typeface="Calibri" panose="020F0502020204030204" pitchFamily="34" charset="0"/>
              </a:rPr>
              <a:t>Data Security</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Incorruptibility</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Each link in the chain contains a cryptographic hash, a timestamp and the relevant transactional data.  All transactions are recorded on the network and all transactions are continuously validated by all participants (nodes) on the network.</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more nodes, the more secure as hackers would have to hack at least half of all nodes instantaneously to corrupt the blockchain.</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Immutability of Records</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Once a block is written to a blockchain it generally cannot change.</a:t>
            </a:r>
          </a:p>
          <a:p>
            <a:pPr marL="742950" lvl="1" indent="-285750">
              <a:spcAft>
                <a:spcPts val="600"/>
              </a:spcAft>
              <a:buFont typeface="Wingdings" panose="05000000000000000000" pitchFamily="2" charset="2"/>
              <a:buChar char="ü"/>
            </a:pPr>
            <a:r>
              <a:rPr lang="en-US" sz="1600" b="1" dirty="0">
                <a:solidFill>
                  <a:schemeClr val="tx1">
                    <a:lumMod val="75000"/>
                    <a:lumOff val="25000"/>
                  </a:schemeClr>
                </a:solidFill>
                <a:latin typeface="Calibri" panose="020F0502020204030204" pitchFamily="34" charset="0"/>
                <a:cs typeface="Calibri" panose="020F0502020204030204" pitchFamily="34" charset="0"/>
              </a:rPr>
              <a:t>Transparency</a:t>
            </a:r>
            <a:r>
              <a:rPr lang="en-US" sz="1600" dirty="0">
                <a:solidFill>
                  <a:schemeClr val="tx1">
                    <a:lumMod val="75000"/>
                    <a:lumOff val="25000"/>
                  </a:schemeClr>
                </a:solidFill>
                <a:latin typeface="Calibri" panose="020F0502020204030204" pitchFamily="34" charset="0"/>
                <a:cs typeface="Calibri" panose="020F0502020204030204" pitchFamily="34" charset="0"/>
              </a:rPr>
              <a:t> </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Access to the Data </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All transactions are reconciled on a continuous basis by all participants (nodes) on the network – meaning the data is transparent to all nodes in the chain.  </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The data is encrypted so only the persons involved in the transaction can access the digital assets.</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Blockchains can be made private and distributed to certain participants or open to the public.</a:t>
            </a:r>
          </a:p>
          <a:p>
            <a:pPr marL="1662113" lvl="3" indent="-285750">
              <a:spcAft>
                <a:spcPts val="600"/>
              </a:spcAft>
              <a:buFont typeface="Wingdings" panose="05000000000000000000" pitchFamily="2" charset="2"/>
              <a:buChar char="§"/>
            </a:pPr>
            <a:endParaRPr lang="en-US" sz="1600" dirty="0">
              <a:latin typeface="Calibri" panose="020F0502020204030204" pitchFamily="34" charset="0"/>
              <a:cs typeface="Calibri" panose="020F0502020204030204" pitchFamily="34" charset="0"/>
            </a:endParaRPr>
          </a:p>
          <a:p>
            <a:pPr lvl="1"/>
            <a:endParaRPr lang="en-US" sz="16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722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511-F21C-418A-BEBE-DF56AA18C6B9}"/>
              </a:ext>
            </a:extLst>
          </p:cNvPr>
          <p:cNvSpPr>
            <a:spLocks noGrp="1"/>
          </p:cNvSpPr>
          <p:nvPr>
            <p:ph type="title"/>
          </p:nvPr>
        </p:nvSpPr>
        <p:spPr>
          <a:xfrm>
            <a:off x="677334" y="609600"/>
            <a:ext cx="8596668" cy="408317"/>
          </a:xfrm>
        </p:spPr>
        <p:txBody>
          <a:bodyPr>
            <a:noAutofit/>
          </a:bodyPr>
          <a:lstStyle/>
          <a:p>
            <a:r>
              <a:rPr lang="en-US" sz="2400" dirty="0">
                <a:latin typeface="Calibri" panose="020F0502020204030204" pitchFamily="34" charset="0"/>
                <a:cs typeface="Calibri" panose="020F0502020204030204" pitchFamily="34" charset="0"/>
              </a:rPr>
              <a:t>Application of Blockchain Technology to AML and Anti-Corruption</a:t>
            </a:r>
          </a:p>
        </p:txBody>
      </p:sp>
      <p:sp>
        <p:nvSpPr>
          <p:cNvPr id="3" name="TextBox 2">
            <a:extLst>
              <a:ext uri="{FF2B5EF4-FFF2-40B4-BE49-F238E27FC236}">
                <a16:creationId xmlns:a16="http://schemas.microsoft.com/office/drawing/2014/main" id="{DAB5BCCB-EE80-45F7-8204-FBE4B41D5F32}"/>
              </a:ext>
            </a:extLst>
          </p:cNvPr>
          <p:cNvSpPr txBox="1"/>
          <p:nvPr/>
        </p:nvSpPr>
        <p:spPr>
          <a:xfrm>
            <a:off x="677334" y="1017917"/>
            <a:ext cx="8532130" cy="6509474"/>
          </a:xfrm>
          <a:prstGeom prst="rect">
            <a:avLst/>
          </a:prstGeom>
          <a:noFill/>
        </p:spPr>
        <p:txBody>
          <a:bodyPr wrap="square" rtlCol="0">
            <a:spAutoFit/>
          </a:bodyPr>
          <a:lstStyle/>
          <a:p>
            <a:pPr>
              <a:spcAft>
                <a:spcPts val="600"/>
              </a:spcAft>
            </a:pPr>
            <a:r>
              <a:rPr lang="en-US" dirty="0">
                <a:solidFill>
                  <a:schemeClr val="tx1">
                    <a:lumMod val="75000"/>
                    <a:lumOff val="25000"/>
                  </a:schemeClr>
                </a:solidFill>
                <a:latin typeface="Calibri" panose="020F0502020204030204" pitchFamily="34" charset="0"/>
                <a:cs typeface="Calibri" panose="020F0502020204030204" pitchFamily="34" charset="0"/>
              </a:rPr>
              <a:t>Two areas ripe for disruption by Blockchain technology in the fight against financial crime are Trade Finance and Government Corruption</a:t>
            </a:r>
          </a:p>
          <a:p>
            <a:pPr marL="742950" lvl="1" indent="-285750">
              <a:spcAft>
                <a:spcPts val="600"/>
              </a:spcAft>
              <a:buFont typeface="Wingdings" panose="05000000000000000000" pitchFamily="2" charset="2"/>
              <a:buChar char="ü"/>
            </a:pPr>
            <a:r>
              <a:rPr lang="en-US" sz="1600" b="1" dirty="0">
                <a:solidFill>
                  <a:schemeClr val="tx1">
                    <a:lumMod val="75000"/>
                    <a:lumOff val="25000"/>
                  </a:schemeClr>
                </a:solidFill>
                <a:latin typeface="Calibri" panose="020F0502020204030204" pitchFamily="34" charset="0"/>
                <a:cs typeface="Calibri" panose="020F0502020204030204" pitchFamily="34" charset="0"/>
              </a:rPr>
              <a:t>Trade Finance </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The financing of international trade by importers, exporters, banks and insurance companies.  Generally, refer to letters of credit, documentary collections and guarantees to facilitate the transfer of goods and payment of monies owed.</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Susceptible to Fraud and Trade Based Money Laundering (“TBML”)</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TBML is the process by which criminals use a trade to disguise criminal proceeds</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Common typologies:  falsifying documents, misrepresenting financial transactions, moving illicit goods under or over-invoicing the value of goods;</a:t>
            </a:r>
          </a:p>
          <a:p>
            <a:pPr marL="1657350" lvl="3" indent="-285750">
              <a:spcAft>
                <a:spcPts val="600"/>
              </a:spcAft>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Other “red flags” authorities and compliance officers are trained to observe: payments to vendors by unrelated third parties, carousel transactions (repeated importation and exportation of the same high-value commodity); and unusual shipping routes or transshipment points</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The vulnerability of the Trade Finance sector arises by the archaic processes that still dominate the industry: namely, the reliance on paper-based contracts, invoices and bills of lading.  </a:t>
            </a:r>
          </a:p>
          <a:p>
            <a:pPr marL="1200150" lvl="2" indent="-285750">
              <a:spcAft>
                <a:spcPts val="600"/>
              </a:spcAft>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rPr>
              <a:t>In addition, parties are often scattered all over the world, maintaining different controls, platforms and multiple levels of attempted verifications prior to the disbursement of funds</a:t>
            </a:r>
          </a:p>
          <a:p>
            <a:pPr lvl="1"/>
            <a:endParaRPr lang="en-US" sz="16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4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BF88-C19B-4256-ABAC-BDF8D0C22421}"/>
              </a:ext>
            </a:extLst>
          </p:cNvPr>
          <p:cNvSpPr>
            <a:spLocks noGrp="1"/>
          </p:cNvSpPr>
          <p:nvPr>
            <p:ph type="title"/>
          </p:nvPr>
        </p:nvSpPr>
        <p:spPr>
          <a:xfrm>
            <a:off x="677334" y="609600"/>
            <a:ext cx="8596668" cy="495300"/>
          </a:xfrm>
        </p:spPr>
        <p:txBody>
          <a:bodyPr>
            <a:normAutofit/>
          </a:bodyPr>
          <a:lstStyle/>
          <a:p>
            <a:r>
              <a:rPr lang="en-US" sz="2600" dirty="0">
                <a:latin typeface="Calibri" panose="020F0502020204030204" pitchFamily="34" charset="0"/>
                <a:cs typeface="Calibri" panose="020F0502020204030204" pitchFamily="34" charset="0"/>
              </a:rPr>
              <a:t>An Illustration: Trade Finance</a:t>
            </a:r>
          </a:p>
        </p:txBody>
      </p:sp>
      <p:pic>
        <p:nvPicPr>
          <p:cNvPr id="3" name="Picture 2">
            <a:extLst>
              <a:ext uri="{FF2B5EF4-FFF2-40B4-BE49-F238E27FC236}">
                <a16:creationId xmlns:a16="http://schemas.microsoft.com/office/drawing/2014/main" id="{73C06683-751E-4FF0-BB6C-33D5AC510190}"/>
              </a:ext>
            </a:extLst>
          </p:cNvPr>
          <p:cNvPicPr>
            <a:picLocks noChangeAspect="1"/>
          </p:cNvPicPr>
          <p:nvPr/>
        </p:nvPicPr>
        <p:blipFill>
          <a:blip r:embed="rId2"/>
          <a:stretch>
            <a:fillRect/>
          </a:stretch>
        </p:blipFill>
        <p:spPr>
          <a:xfrm>
            <a:off x="4809400" y="838200"/>
            <a:ext cx="5801316" cy="5735949"/>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 name="Picture 3">
            <a:extLst>
              <a:ext uri="{FF2B5EF4-FFF2-40B4-BE49-F238E27FC236}">
                <a16:creationId xmlns:a16="http://schemas.microsoft.com/office/drawing/2014/main" id="{41F654AC-24C9-46AE-8D12-F379E9939E95}"/>
              </a:ext>
            </a:extLst>
          </p:cNvPr>
          <p:cNvPicPr>
            <a:picLocks noChangeAspect="1"/>
          </p:cNvPicPr>
          <p:nvPr/>
        </p:nvPicPr>
        <p:blipFill>
          <a:blip r:embed="rId3"/>
          <a:stretch>
            <a:fillRect/>
          </a:stretch>
        </p:blipFill>
        <p:spPr>
          <a:xfrm>
            <a:off x="10610716" y="5983673"/>
            <a:ext cx="1523810" cy="590476"/>
          </a:xfrm>
          <a:prstGeom prst="rect">
            <a:avLst/>
          </a:prstGeom>
        </p:spPr>
      </p:pic>
      <p:sp>
        <p:nvSpPr>
          <p:cNvPr id="6" name="TextBox 5">
            <a:extLst>
              <a:ext uri="{FF2B5EF4-FFF2-40B4-BE49-F238E27FC236}">
                <a16:creationId xmlns:a16="http://schemas.microsoft.com/office/drawing/2014/main" id="{1219C32D-FAC7-4555-8F02-4FF70D481655}"/>
              </a:ext>
            </a:extLst>
          </p:cNvPr>
          <p:cNvSpPr txBox="1"/>
          <p:nvPr/>
        </p:nvSpPr>
        <p:spPr>
          <a:xfrm>
            <a:off x="677334" y="1447800"/>
            <a:ext cx="3996266" cy="2554545"/>
          </a:xfrm>
          <a:prstGeom prst="rect">
            <a:avLst/>
          </a:prstGeom>
          <a:noFill/>
        </p:spPr>
        <p:txBody>
          <a:bodyPr wrap="square" rtlCol="0">
            <a:spAutoFit/>
          </a:bodyPr>
          <a:lstStyle/>
          <a:p>
            <a:pPr marL="285750" indent="-285750">
              <a:buFont typeface="Wingdings" panose="05000000000000000000" pitchFamily="2" charset="2"/>
              <a:buChar char="q"/>
            </a:pPr>
            <a:r>
              <a:rPr lang="en-US" sz="1600" dirty="0">
                <a:solidFill>
                  <a:schemeClr val="tx1">
                    <a:lumMod val="75000"/>
                    <a:lumOff val="25000"/>
                  </a:schemeClr>
                </a:solidFill>
                <a:latin typeface="Calibri" panose="020F0502020204030204" pitchFamily="34" charset="0"/>
                <a:cs typeface="Calibri" panose="020F0502020204030204" pitchFamily="34" charset="0"/>
              </a:rPr>
              <a:t>This graphic demonstrates some of the risk and choke points of a typical trade finance transaction.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600" dirty="0">
                <a:solidFill>
                  <a:schemeClr val="tx1">
                    <a:lumMod val="75000"/>
                    <a:lumOff val="25000"/>
                  </a:schemeClr>
                </a:solidFill>
                <a:latin typeface="Calibri" panose="020F0502020204030204" pitchFamily="34" charset="0"/>
                <a:cs typeface="Calibri" panose="020F0502020204030204" pitchFamily="34" charset="0"/>
              </a:rPr>
              <a:t>Manual, paper-based processes make the lifecycle of a transaction ripe for fraud, money laundering and inadvertent errors.</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600" dirty="0">
                <a:solidFill>
                  <a:schemeClr val="tx1">
                    <a:lumMod val="75000"/>
                    <a:lumOff val="25000"/>
                  </a:schemeClr>
                </a:solidFill>
                <a:latin typeface="Calibri" panose="020F0502020204030204" pitchFamily="34" charset="0"/>
                <a:cs typeface="Calibri" panose="020F0502020204030204" pitchFamily="34" charset="0"/>
              </a:rPr>
              <a:t>It is also a lengthy process with various reasons for delay.</a:t>
            </a:r>
          </a:p>
        </p:txBody>
      </p:sp>
    </p:spTree>
    <p:extLst>
      <p:ext uri="{BB962C8B-B14F-4D97-AF65-F5344CB8AC3E}">
        <p14:creationId xmlns:p14="http://schemas.microsoft.com/office/powerpoint/2010/main" val="142488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2119-9935-45B0-A5C0-600B982249CF}"/>
              </a:ext>
            </a:extLst>
          </p:cNvPr>
          <p:cNvSpPr>
            <a:spLocks noGrp="1"/>
          </p:cNvSpPr>
          <p:nvPr>
            <p:ph type="title"/>
          </p:nvPr>
        </p:nvSpPr>
        <p:spPr>
          <a:xfrm>
            <a:off x="677334" y="609600"/>
            <a:ext cx="8596668" cy="558800"/>
          </a:xfrm>
        </p:spPr>
        <p:txBody>
          <a:bodyPr>
            <a:normAutofit fontScale="90000"/>
          </a:bodyPr>
          <a:lstStyle/>
          <a:p>
            <a:r>
              <a:rPr lang="en-US" dirty="0">
                <a:latin typeface="Calibri" panose="020F0502020204030204" pitchFamily="34" charset="0"/>
                <a:cs typeface="Calibri" panose="020F0502020204030204" pitchFamily="34" charset="0"/>
              </a:rPr>
              <a:t>An Illustration: Trade Finance</a:t>
            </a:r>
            <a:endParaRPr lang="en-US" i="1" dirty="0"/>
          </a:p>
        </p:txBody>
      </p:sp>
      <p:pic>
        <p:nvPicPr>
          <p:cNvPr id="3" name="Picture 2">
            <a:extLst>
              <a:ext uri="{FF2B5EF4-FFF2-40B4-BE49-F238E27FC236}">
                <a16:creationId xmlns:a16="http://schemas.microsoft.com/office/drawing/2014/main" id="{066F64E8-431F-4DCC-A911-B9EB6BEB7623}"/>
              </a:ext>
            </a:extLst>
          </p:cNvPr>
          <p:cNvPicPr>
            <a:picLocks noChangeAspect="1"/>
          </p:cNvPicPr>
          <p:nvPr/>
        </p:nvPicPr>
        <p:blipFill>
          <a:blip r:embed="rId2"/>
          <a:stretch>
            <a:fillRect/>
          </a:stretch>
        </p:blipFill>
        <p:spPr>
          <a:xfrm>
            <a:off x="3829764" y="1076971"/>
            <a:ext cx="6780952" cy="5171429"/>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 name="Picture 3">
            <a:extLst>
              <a:ext uri="{FF2B5EF4-FFF2-40B4-BE49-F238E27FC236}">
                <a16:creationId xmlns:a16="http://schemas.microsoft.com/office/drawing/2014/main" id="{E5ABCA63-732E-4A1D-A47D-9AD9431A6296}"/>
              </a:ext>
            </a:extLst>
          </p:cNvPr>
          <p:cNvPicPr>
            <a:picLocks noChangeAspect="1"/>
          </p:cNvPicPr>
          <p:nvPr/>
        </p:nvPicPr>
        <p:blipFill>
          <a:blip r:embed="rId3"/>
          <a:stretch>
            <a:fillRect/>
          </a:stretch>
        </p:blipFill>
        <p:spPr>
          <a:xfrm>
            <a:off x="10610716" y="5657924"/>
            <a:ext cx="1523810" cy="590476"/>
          </a:xfrm>
          <a:prstGeom prst="rect">
            <a:avLst/>
          </a:prstGeom>
        </p:spPr>
      </p:pic>
      <p:sp>
        <p:nvSpPr>
          <p:cNvPr id="5" name="TextBox 4">
            <a:extLst>
              <a:ext uri="{FF2B5EF4-FFF2-40B4-BE49-F238E27FC236}">
                <a16:creationId xmlns:a16="http://schemas.microsoft.com/office/drawing/2014/main" id="{2E6226B9-7613-4EA5-B33B-359561DFDCD1}"/>
              </a:ext>
            </a:extLst>
          </p:cNvPr>
          <p:cNvSpPr txBox="1"/>
          <p:nvPr/>
        </p:nvSpPr>
        <p:spPr>
          <a:xfrm>
            <a:off x="677334" y="1168400"/>
            <a:ext cx="3152430" cy="6294031"/>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sz="1400" dirty="0">
                <a:solidFill>
                  <a:schemeClr val="tx1">
                    <a:lumMod val="75000"/>
                    <a:lumOff val="25000"/>
                  </a:schemeClr>
                </a:solidFill>
                <a:latin typeface="Calibri" panose="020F0502020204030204" pitchFamily="34" charset="0"/>
                <a:cs typeface="Calibri" panose="020F0502020204030204" pitchFamily="34" charset="0"/>
              </a:rPr>
              <a:t>This illustration of a Trade Finance transaction conducted via blockchain shows the potential for streamlining – and securing – the process.</a:t>
            </a:r>
          </a:p>
          <a:p>
            <a:pPr marL="285750" indent="-285750">
              <a:spcAft>
                <a:spcPts val="600"/>
              </a:spcAft>
              <a:buFont typeface="Wingdings" panose="05000000000000000000" pitchFamily="2" charset="2"/>
              <a:buChar char="q"/>
            </a:pPr>
            <a:r>
              <a:rPr lang="en-US" sz="1400" dirty="0">
                <a:solidFill>
                  <a:schemeClr val="tx1">
                    <a:lumMod val="75000"/>
                    <a:lumOff val="25000"/>
                  </a:schemeClr>
                </a:solidFill>
                <a:latin typeface="Calibri" panose="020F0502020204030204" pitchFamily="34" charset="0"/>
                <a:cs typeface="Calibri" panose="020F0502020204030204" pitchFamily="34" charset="0"/>
              </a:rPr>
              <a:t>Allows for real-time review of financial documents by all parties involved in the transaction</a:t>
            </a:r>
          </a:p>
          <a:p>
            <a:pPr marL="285750" indent="-285750">
              <a:spcAft>
                <a:spcPts val="600"/>
              </a:spcAft>
              <a:buFont typeface="Wingdings" panose="05000000000000000000" pitchFamily="2" charset="2"/>
              <a:buChar char="q"/>
            </a:pPr>
            <a:r>
              <a:rPr lang="en-US" sz="1400" dirty="0">
                <a:solidFill>
                  <a:schemeClr val="tx1">
                    <a:lumMod val="75000"/>
                    <a:lumOff val="25000"/>
                  </a:schemeClr>
                </a:solidFill>
                <a:latin typeface="Calibri" panose="020F0502020204030204" pitchFamily="34" charset="0"/>
                <a:cs typeface="Calibri" panose="020F0502020204030204" pitchFamily="34" charset="0"/>
              </a:rPr>
              <a:t>Invoices and terms are transparent to all involved and allows for a verified review by compliance (or law enforcement) departments</a:t>
            </a:r>
          </a:p>
          <a:p>
            <a:pPr marL="285750" indent="-285750">
              <a:spcAft>
                <a:spcPts val="600"/>
              </a:spcAft>
              <a:buFont typeface="Wingdings" panose="05000000000000000000" pitchFamily="2" charset="2"/>
              <a:buChar char="q"/>
            </a:pPr>
            <a:r>
              <a:rPr lang="en-US" sz="1400" dirty="0">
                <a:solidFill>
                  <a:schemeClr val="tx1">
                    <a:lumMod val="75000"/>
                    <a:lumOff val="25000"/>
                  </a:schemeClr>
                </a:solidFill>
                <a:latin typeface="Calibri" panose="020F0502020204030204" pitchFamily="34" charset="0"/>
                <a:cs typeface="Calibri" panose="020F0502020204030204" pitchFamily="34" charset="0"/>
              </a:rPr>
              <a:t>Disintermediation:  no need for a correspondent back as importer and exporter bank are transmitting directly to one another.</a:t>
            </a:r>
          </a:p>
          <a:p>
            <a:pPr marL="285750" indent="-285750">
              <a:spcAft>
                <a:spcPts val="600"/>
              </a:spcAft>
              <a:buFont typeface="Wingdings" panose="05000000000000000000" pitchFamily="2" charset="2"/>
              <a:buChar char="q"/>
            </a:pPr>
            <a:r>
              <a:rPr lang="en-US" sz="1400" dirty="0">
                <a:solidFill>
                  <a:schemeClr val="tx1">
                    <a:lumMod val="75000"/>
                    <a:lumOff val="25000"/>
                  </a:schemeClr>
                </a:solidFill>
                <a:latin typeface="Calibri" panose="020F0502020204030204" pitchFamily="34" charset="0"/>
                <a:cs typeface="Calibri" panose="020F0502020204030204" pitchFamily="34" charset="0"/>
              </a:rPr>
              <a:t>In May 2018, HSBC and ING completed the first Letter of Credit using Blockchain, with HSBC issuing the LoC on behalf of Cargill to ING relating to the shipment of soybeans from Argentina to Malaysia.  The exchange was performed in 24 hours, compared to the 5-10 usual time frame.</a:t>
            </a:r>
          </a:p>
          <a:p>
            <a:pPr marL="285750" indent="-285750">
              <a:buFont typeface="Wingdings" panose="05000000000000000000" pitchFamily="2" charset="2"/>
              <a:buChar char="q"/>
            </a:pPr>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US"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54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511-F21C-418A-BEBE-DF56AA18C6B9}"/>
              </a:ext>
            </a:extLst>
          </p:cNvPr>
          <p:cNvSpPr>
            <a:spLocks noGrp="1"/>
          </p:cNvSpPr>
          <p:nvPr>
            <p:ph type="title"/>
          </p:nvPr>
        </p:nvSpPr>
        <p:spPr>
          <a:xfrm>
            <a:off x="677334" y="609600"/>
            <a:ext cx="8596668" cy="408317"/>
          </a:xfrm>
        </p:spPr>
        <p:txBody>
          <a:bodyPr>
            <a:noAutofit/>
          </a:bodyPr>
          <a:lstStyle/>
          <a:p>
            <a:r>
              <a:rPr lang="en-US" sz="2400" dirty="0">
                <a:latin typeface="Calibri" panose="020F0502020204030204" pitchFamily="34" charset="0"/>
                <a:cs typeface="Calibri" panose="020F0502020204030204" pitchFamily="34" charset="0"/>
              </a:rPr>
              <a:t>Application of Blockchain Technology to AML and Anti-Corruption</a:t>
            </a:r>
          </a:p>
        </p:txBody>
      </p:sp>
      <p:sp>
        <p:nvSpPr>
          <p:cNvPr id="3" name="TextBox 2">
            <a:extLst>
              <a:ext uri="{FF2B5EF4-FFF2-40B4-BE49-F238E27FC236}">
                <a16:creationId xmlns:a16="http://schemas.microsoft.com/office/drawing/2014/main" id="{DAB5BCCB-EE80-45F7-8204-FBE4B41D5F32}"/>
              </a:ext>
            </a:extLst>
          </p:cNvPr>
          <p:cNvSpPr txBox="1"/>
          <p:nvPr/>
        </p:nvSpPr>
        <p:spPr>
          <a:xfrm>
            <a:off x="677334" y="1123920"/>
            <a:ext cx="9533466" cy="4878259"/>
          </a:xfrm>
          <a:prstGeom prst="rect">
            <a:avLst/>
          </a:prstGeom>
          <a:noFill/>
        </p:spPr>
        <p:txBody>
          <a:bodyPr wrap="square" rtlCol="0">
            <a:spAutoFit/>
          </a:bodyPr>
          <a:lstStyle/>
          <a:p>
            <a:pPr>
              <a:spcAft>
                <a:spcPts val="600"/>
              </a:spcAft>
            </a:pPr>
            <a:r>
              <a:rPr lang="en-US" sz="1600" dirty="0">
                <a:solidFill>
                  <a:schemeClr val="tx2"/>
                </a:solidFill>
                <a:latin typeface="Calibri" panose="020F0502020204030204" pitchFamily="34" charset="0"/>
                <a:cs typeface="Calibri" panose="020F0502020204030204" pitchFamily="34" charset="0"/>
              </a:rPr>
              <a:t>While business needs are driving innovation in Trade Finance, anti-corruption and governance experts are envisioning the potential of Blockchain to curb government corruption.</a:t>
            </a:r>
          </a:p>
          <a:p>
            <a:pPr>
              <a:spcAft>
                <a:spcPts val="600"/>
              </a:spcAft>
            </a:pPr>
            <a:endParaRPr lang="en-US" sz="1600" dirty="0">
              <a:solidFill>
                <a:schemeClr val="tx2"/>
              </a:solidFill>
              <a:latin typeface="Calibri" panose="020F0502020204030204" pitchFamily="34" charset="0"/>
              <a:cs typeface="Calibri" panose="020F0502020204030204" pitchFamily="34" charset="0"/>
            </a:endParaRPr>
          </a:p>
          <a:p>
            <a:pPr marL="742950" lvl="1" indent="-285750">
              <a:spcAft>
                <a:spcPts val="600"/>
              </a:spcAft>
              <a:buFont typeface="Wingdings" panose="05000000000000000000" pitchFamily="2" charset="2"/>
              <a:buChar char="ü"/>
            </a:pPr>
            <a:r>
              <a:rPr lang="en-US" sz="1600" dirty="0">
                <a:solidFill>
                  <a:schemeClr val="tx2"/>
                </a:solidFill>
                <a:latin typeface="Calibri" panose="020F0502020204030204" pitchFamily="34" charset="0"/>
                <a:cs typeface="Calibri" panose="020F0502020204030204" pitchFamily="34" charset="0"/>
              </a:rPr>
              <a:t>Anti-Corruption Efforts </a:t>
            </a:r>
          </a:p>
          <a:p>
            <a:pPr marL="1200150" lvl="2" indent="-285750">
              <a:spcAft>
                <a:spcPts val="600"/>
              </a:spcAft>
              <a:buFont typeface="Wingdings" panose="05000000000000000000" pitchFamily="2" charset="2"/>
              <a:buChar char="Ø"/>
            </a:pPr>
            <a:r>
              <a:rPr lang="en-US" sz="1600" dirty="0">
                <a:solidFill>
                  <a:schemeClr val="tx2"/>
                </a:solidFill>
                <a:latin typeface="Calibri" panose="020F0502020204030204" pitchFamily="34" charset="0"/>
                <a:cs typeface="Calibri" panose="020F0502020204030204" pitchFamily="34" charset="0"/>
              </a:rPr>
              <a:t>One of the most insidious effects of cronyism and graft:  people lose confidence the public institutions are working for the public.   </a:t>
            </a:r>
          </a:p>
          <a:p>
            <a:pPr marL="1657350" lvl="3"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Corruption is one of the most significant causes of extremism and violence in the world.</a:t>
            </a:r>
          </a:p>
          <a:p>
            <a:pPr marL="1200150" lvl="2" indent="-285750">
              <a:spcAft>
                <a:spcPts val="600"/>
              </a:spcAft>
              <a:buFont typeface="Wingdings" panose="05000000000000000000" pitchFamily="2" charset="2"/>
              <a:buChar char="Ø"/>
            </a:pPr>
            <a:r>
              <a:rPr lang="en-US" sz="1600" dirty="0">
                <a:solidFill>
                  <a:schemeClr val="tx2"/>
                </a:solidFill>
                <a:latin typeface="Calibri" panose="020F0502020204030204" pitchFamily="34" charset="0"/>
                <a:cs typeface="Calibri" panose="020F0502020204030204" pitchFamily="34" charset="0"/>
              </a:rPr>
              <a:t>The Potential of Blockchain</a:t>
            </a:r>
          </a:p>
          <a:p>
            <a:pPr marL="1657350" lvl="3"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Verification of Identity (discussed in the next slide)</a:t>
            </a:r>
          </a:p>
          <a:p>
            <a:pPr marL="1657350" lvl="3"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Registering Assets </a:t>
            </a:r>
          </a:p>
          <a:p>
            <a:pPr marL="2114550" lvl="4"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Property registry and land titling, especially in countries where land is not generally registered</a:t>
            </a:r>
          </a:p>
          <a:p>
            <a:pPr marL="2114550" lvl="4"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Beneficial owner registries </a:t>
            </a:r>
          </a:p>
          <a:p>
            <a:pPr marL="1657350" lvl="3"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Tracking Transactions</a:t>
            </a:r>
          </a:p>
          <a:p>
            <a:pPr marL="2114550" lvl="4" indent="-285750">
              <a:spcAft>
                <a:spcPts val="600"/>
              </a:spcAft>
              <a:buFont typeface="Wingdings" panose="05000000000000000000" pitchFamily="2" charset="2"/>
              <a:buChar char="§"/>
            </a:pPr>
            <a:r>
              <a:rPr lang="en-US" sz="1600" dirty="0">
                <a:solidFill>
                  <a:schemeClr val="tx2"/>
                </a:solidFill>
                <a:latin typeface="Calibri" panose="020F0502020204030204" pitchFamily="34" charset="0"/>
                <a:cs typeface="Calibri" panose="020F0502020204030204" pitchFamily="34" charset="0"/>
              </a:rPr>
              <a:t>Procurement Process:  Each step of the chain can be monitored, tracked and subject to audit.    </a:t>
            </a:r>
          </a:p>
        </p:txBody>
      </p:sp>
    </p:spTree>
    <p:extLst>
      <p:ext uri="{BB962C8B-B14F-4D97-AF65-F5344CB8AC3E}">
        <p14:creationId xmlns:p14="http://schemas.microsoft.com/office/powerpoint/2010/main" val="34124651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8877</TotalTime>
  <Words>4362</Words>
  <Application>Microsoft Office PowerPoint</Application>
  <PresentationFormat>Widescreen</PresentationFormat>
  <Paragraphs>295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Wingdings</vt:lpstr>
      <vt:lpstr>Wingdings 3</vt:lpstr>
      <vt:lpstr>Facet</vt:lpstr>
      <vt:lpstr>Recent Developments in the Fight Against Financial Crime</vt:lpstr>
      <vt:lpstr>Agenda</vt:lpstr>
      <vt:lpstr>What is the Blockchain?</vt:lpstr>
      <vt:lpstr>The Power of Distributed Ledgers</vt:lpstr>
      <vt:lpstr>The Promise of Blockchain</vt:lpstr>
      <vt:lpstr>Application of Blockchain Technology to AML and Anti-Corruption</vt:lpstr>
      <vt:lpstr>An Illustration: Trade Finance</vt:lpstr>
      <vt:lpstr>An Illustration: Trade Finance</vt:lpstr>
      <vt:lpstr>Application of Blockchain Technology to AML and Anti-Corruption</vt:lpstr>
      <vt:lpstr>Application of Blockchain Technology to AML and Anti-Corruption</vt:lpstr>
      <vt:lpstr>Application of Blockchain Technology to AML and Anti-Corruption</vt:lpstr>
      <vt:lpstr>Regulatory Development:  FinCEN CDD Rule Overview</vt:lpstr>
      <vt:lpstr>FinCEN CDD Rule Overview</vt:lpstr>
      <vt:lpstr>FinCEN CDD Rule Overview</vt:lpstr>
      <vt:lpstr>FinCEN CDD Rule Overview</vt:lpstr>
      <vt:lpstr>Major Recent Money Laundering Case:  Operation Money Flight</vt:lpstr>
      <vt:lpstr>Operation Money Flight</vt:lpstr>
      <vt:lpstr>Operation Money Flight</vt:lpstr>
      <vt:lpstr>Operation Money Flight</vt:lpstr>
      <vt:lpstr>Major Recent AML Enforcement Actions</vt:lpstr>
      <vt:lpstr>Major Recent AML Enforcement Actions</vt:lpstr>
      <vt:lpstr>Major Recent AML Enforcement Actions</vt:lpstr>
      <vt:lpstr>Major Recent AML Enforcement Actions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the Fight Against Financial Crime</dc:title>
  <dc:creator>Mendelsohn, Justin</dc:creator>
  <cp:lastModifiedBy>Mendelsohn, Justin</cp:lastModifiedBy>
  <cp:revision>51</cp:revision>
  <dcterms:created xsi:type="dcterms:W3CDTF">2018-09-14T13:56:49Z</dcterms:created>
  <dcterms:modified xsi:type="dcterms:W3CDTF">2018-12-06T20:26:50Z</dcterms:modified>
</cp:coreProperties>
</file>